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2"/>
  </p:notesMasterIdLst>
  <p:sldIdLst>
    <p:sldId id="286" r:id="rId3"/>
    <p:sldId id="283" r:id="rId4"/>
    <p:sldId id="290" r:id="rId5"/>
    <p:sldId id="285" r:id="rId6"/>
    <p:sldId id="272" r:id="rId7"/>
    <p:sldId id="288" r:id="rId8"/>
    <p:sldId id="291" r:id="rId9"/>
    <p:sldId id="292" r:id="rId10"/>
    <p:sldId id="282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C"/>
    <a:srgbClr val="829A54"/>
    <a:srgbClr val="30D700"/>
    <a:srgbClr val="27AF00"/>
    <a:srgbClr val="00A2D8"/>
    <a:srgbClr val="003BB1"/>
    <a:srgbClr val="70ECF7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86399" autoAdjust="0"/>
  </p:normalViewPr>
  <p:slideViewPr>
    <p:cSldViewPr snapToGrid="0" snapToObjects="1">
      <p:cViewPr varScale="1">
        <p:scale>
          <a:sx n="57" d="100"/>
          <a:sy n="57" d="100"/>
        </p:scale>
        <p:origin x="16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9FACF-59F5-4570-A392-9F2CEE3E891A}" type="datetimeFigureOut">
              <a:rPr lang="en-MY" smtClean="0"/>
              <a:t>29/08/2014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3376A-3F78-4FE6-8621-7C4AA9432A9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1702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A8C85-1FDA-4145-BA6E-E8D4288541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3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8BF7396D-3F99-4529-AC06-D6ECDB3FD49C}" type="datetime1">
              <a:rPr lang="en-US"/>
              <a:pPr/>
              <a:t>8/29/2014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075CA253-8A8F-41F0-A04C-1AE9E4D1CA6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4867451C-E6CE-4301-B2CA-0919B095D127}" type="datetime1">
              <a:rPr lang="en-US"/>
              <a:pPr/>
              <a:t>8/29/2014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EFB5EC90-B858-4753-B0BE-550667B1287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AFFECAA5-1724-4B6C-AE82-8AD50F768454}" type="datetime1">
              <a:rPr lang="en-US"/>
              <a:pPr/>
              <a:t>8/29/2014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D94E9987-6E61-4869-88D1-A8AA12BF5CE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4EE8987E-142D-4649-B853-43A4565BDF54}" type="datetime1">
              <a:rPr lang="en-US"/>
              <a:pPr/>
              <a:t>8/29/2014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A33E40F3-0398-483A-9B47-96F924361A5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078E8C0A-E8CF-414A-9130-C7ACEE5B57FA}" type="datetime1">
              <a:rPr lang="en-US"/>
              <a:pPr/>
              <a:t>8/29/2014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14D96F3E-8A56-4E0E-BC3D-3646E42ED56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F37DC3B8-F16B-4242-8B7B-D3A9BC52F1E7}" type="datetime1">
              <a:rPr lang="en-US"/>
              <a:pPr/>
              <a:t>8/29/2014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D641DD61-BBBE-4576-8FC1-B13977396A7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2D95EEA6-26EC-4230-9868-98E8FAEB5C16}" type="datetime1">
              <a:rPr lang="en-US"/>
              <a:pPr/>
              <a:t>8/29/2014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E63B7C01-E3EF-43AD-BA8E-556415A0FBD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5C7AAFA4-341D-4B8C-8030-74E3B3879B3A}" type="datetime1">
              <a:rPr lang="en-US"/>
              <a:pPr/>
              <a:t>8/29/2014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BC4E8FE5-C4D1-49DE-9D0C-69084A8E7BE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80A73C2B-C12C-487C-A946-FDCD01B168AA}" type="datetime1">
              <a:rPr lang="en-US"/>
              <a:pPr/>
              <a:t>8/29/2014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ECD7319B-05D6-4257-ADDE-DCAD077DA51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FBB3E689-BABF-4680-9EA7-6649546DFA4B}" type="datetime1">
              <a:rPr lang="en-US"/>
              <a:pPr/>
              <a:t>8/29/2014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4F29E1A3-95E8-4153-95FC-57A0FA1E8BB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336878F3-24A8-4EF4-B9E6-DAB763A7663D}" type="datetime1">
              <a:rPr lang="en-US"/>
              <a:pPr/>
              <a:t>8/29/2014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08" charset="0"/>
              </a:defRPr>
            </a:lvl1pPr>
          </a:lstStyle>
          <a:p>
            <a:fld id="{CDDC447E-CC07-4195-8E84-7076F2354E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4476744"/>
            <a:ext cx="9144000" cy="2381256"/>
          </a:xfrm>
          <a:prstGeom prst="rect">
            <a:avLst/>
          </a:prstGeom>
          <a:gradFill>
            <a:gsLst>
              <a:gs pos="61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file:///C:\Users\Simon\Desktop\gst\GST%20eVoucher%20SME%20Corp%20%20-%2011Aug2014.pptx" TargetMode="Externa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6"/>
          <p:cNvGrpSpPr>
            <a:grpSpLocks/>
          </p:cNvGrpSpPr>
          <p:nvPr/>
        </p:nvGrpSpPr>
        <p:grpSpPr bwMode="auto">
          <a:xfrm flipH="1">
            <a:off x="6205538" y="1881188"/>
            <a:ext cx="579437" cy="3292475"/>
            <a:chOff x="2354580" y="1417622"/>
            <a:chExt cx="579120" cy="3291840"/>
          </a:xfrm>
        </p:grpSpPr>
        <p:sp>
          <p:nvSpPr>
            <p:cNvPr id="6" name="Line 33"/>
            <p:cNvSpPr>
              <a:spLocks noChangeShapeType="1"/>
            </p:cNvSpPr>
            <p:nvPr/>
          </p:nvSpPr>
          <p:spPr bwMode="auto">
            <a:xfrm rot="5400000">
              <a:off x="1287780" y="3063542"/>
              <a:ext cx="3291840" cy="0"/>
            </a:xfrm>
            <a:prstGeom prst="line">
              <a:avLst/>
            </a:prstGeom>
            <a:noFill/>
            <a:ln w="19050">
              <a:solidFill>
                <a:srgbClr val="D7D8D9">
                  <a:lumMod val="25000"/>
                </a:srgb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Arial" pitchFamily="34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7" name="Line 33"/>
            <p:cNvSpPr>
              <a:spLocks noChangeShapeType="1"/>
            </p:cNvSpPr>
            <p:nvPr/>
          </p:nvSpPr>
          <p:spPr bwMode="auto">
            <a:xfrm>
              <a:off x="2354580" y="1427145"/>
              <a:ext cx="548975" cy="0"/>
            </a:xfrm>
            <a:prstGeom prst="line">
              <a:avLst/>
            </a:prstGeom>
            <a:noFill/>
            <a:ln w="19050">
              <a:solidFill>
                <a:srgbClr val="D7D8D9">
                  <a:lumMod val="25000"/>
                </a:srgb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8" name="Line 33"/>
            <p:cNvSpPr>
              <a:spLocks noChangeShapeType="1"/>
            </p:cNvSpPr>
            <p:nvPr/>
          </p:nvSpPr>
          <p:spPr bwMode="auto">
            <a:xfrm>
              <a:off x="2354580" y="4680893"/>
              <a:ext cx="548975" cy="0"/>
            </a:xfrm>
            <a:prstGeom prst="line">
              <a:avLst/>
            </a:prstGeom>
            <a:noFill/>
            <a:ln w="19050">
              <a:solidFill>
                <a:srgbClr val="D7D8D9">
                  <a:lumMod val="25000"/>
                </a:srgb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9" name="Line 33"/>
            <p:cNvSpPr>
              <a:spLocks noChangeShapeType="1"/>
            </p:cNvSpPr>
            <p:nvPr/>
          </p:nvSpPr>
          <p:spPr bwMode="auto">
            <a:xfrm>
              <a:off x="2354580" y="3000054"/>
              <a:ext cx="548975" cy="0"/>
            </a:xfrm>
            <a:prstGeom prst="line">
              <a:avLst/>
            </a:prstGeom>
            <a:noFill/>
            <a:ln w="19050">
              <a:solidFill>
                <a:srgbClr val="D7D8D9">
                  <a:lumMod val="25000"/>
                </a:srgb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Arial" pitchFamily="34" charset="0"/>
                <a:ea typeface="+mn-ea"/>
              </a:endParaRPr>
            </a:p>
          </p:txBody>
        </p:sp>
      </p:grpSp>
      <p:grpSp>
        <p:nvGrpSpPr>
          <p:cNvPr id="13315" name="Group 15"/>
          <p:cNvGrpSpPr>
            <a:grpSpLocks/>
          </p:cNvGrpSpPr>
          <p:nvPr/>
        </p:nvGrpSpPr>
        <p:grpSpPr bwMode="auto">
          <a:xfrm>
            <a:off x="2354263" y="1881188"/>
            <a:ext cx="3867150" cy="3292475"/>
            <a:chOff x="2354580" y="1417622"/>
            <a:chExt cx="3866186" cy="3291840"/>
          </a:xfrm>
        </p:grpSpPr>
        <p:sp>
          <p:nvSpPr>
            <p:cNvPr id="11" name="Line 33"/>
            <p:cNvSpPr>
              <a:spLocks noChangeShapeType="1"/>
            </p:cNvSpPr>
            <p:nvPr/>
          </p:nvSpPr>
          <p:spPr bwMode="auto">
            <a:xfrm rot="5400000">
              <a:off x="1287952" y="3063542"/>
              <a:ext cx="3291840" cy="0"/>
            </a:xfrm>
            <a:prstGeom prst="line">
              <a:avLst/>
            </a:prstGeom>
            <a:noFill/>
            <a:ln w="19050">
              <a:solidFill>
                <a:srgbClr val="D7D8D9">
                  <a:lumMod val="25000"/>
                </a:srgb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Arial" pitchFamily="34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2" name="Line 33"/>
            <p:cNvSpPr>
              <a:spLocks noChangeShapeType="1"/>
            </p:cNvSpPr>
            <p:nvPr/>
          </p:nvSpPr>
          <p:spPr bwMode="auto">
            <a:xfrm>
              <a:off x="2354580" y="1427145"/>
              <a:ext cx="549138" cy="0"/>
            </a:xfrm>
            <a:prstGeom prst="line">
              <a:avLst/>
            </a:prstGeom>
            <a:noFill/>
            <a:ln w="19050">
              <a:solidFill>
                <a:srgbClr val="D7D8D9">
                  <a:lumMod val="25000"/>
                </a:srgb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3" name="Line 33"/>
            <p:cNvSpPr>
              <a:spLocks noChangeShapeType="1"/>
            </p:cNvSpPr>
            <p:nvPr/>
          </p:nvSpPr>
          <p:spPr bwMode="auto">
            <a:xfrm>
              <a:off x="2354580" y="4680893"/>
              <a:ext cx="549138" cy="0"/>
            </a:xfrm>
            <a:prstGeom prst="line">
              <a:avLst/>
            </a:prstGeom>
            <a:noFill/>
            <a:ln w="19050">
              <a:solidFill>
                <a:srgbClr val="D7D8D9">
                  <a:lumMod val="25000"/>
                </a:srgb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4" name="Line 33"/>
            <p:cNvSpPr>
              <a:spLocks noChangeShapeType="1"/>
            </p:cNvSpPr>
            <p:nvPr/>
          </p:nvSpPr>
          <p:spPr bwMode="auto">
            <a:xfrm>
              <a:off x="2354580" y="3000054"/>
              <a:ext cx="549138" cy="0"/>
            </a:xfrm>
            <a:prstGeom prst="line">
              <a:avLst/>
            </a:prstGeom>
            <a:noFill/>
            <a:ln w="19050">
              <a:solidFill>
                <a:srgbClr val="D7D8D9">
                  <a:lumMod val="25000"/>
                </a:srgb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Arial" pitchFamily="34" charset="0"/>
                <a:ea typeface="+mn-ea"/>
              </a:endParaRPr>
            </a:p>
          </p:txBody>
        </p:sp>
        <p:sp>
          <p:nvSpPr>
            <p:cNvPr id="15" name="Line 33"/>
            <p:cNvSpPr>
              <a:spLocks noChangeShapeType="1"/>
            </p:cNvSpPr>
            <p:nvPr/>
          </p:nvSpPr>
          <p:spPr bwMode="auto">
            <a:xfrm>
              <a:off x="2929112" y="3000054"/>
              <a:ext cx="3291654" cy="0"/>
            </a:xfrm>
            <a:prstGeom prst="line">
              <a:avLst/>
            </a:prstGeom>
            <a:noFill/>
            <a:ln w="19050">
              <a:solidFill>
                <a:srgbClr val="D7D8D9">
                  <a:lumMod val="25000"/>
                </a:srgb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Arial" pitchFamily="34" charset="0"/>
                <a:ea typeface="+mn-ea"/>
              </a:endParaRPr>
            </a:p>
          </p:txBody>
        </p:sp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784975" y="1311275"/>
            <a:ext cx="1954213" cy="1119188"/>
          </a:xfrm>
          <a:prstGeom prst="rect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74000">
                <a:schemeClr val="bg1">
                  <a:lumMod val="65000"/>
                </a:schemeClr>
              </a:gs>
            </a:gsLst>
            <a:lin ang="5400000"/>
          </a:grad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784975" y="2940050"/>
            <a:ext cx="1954213" cy="1119188"/>
          </a:xfrm>
          <a:prstGeom prst="rect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74000">
                <a:schemeClr val="bg1">
                  <a:lumMod val="65000"/>
                </a:schemeClr>
              </a:gs>
            </a:gsLst>
            <a:lin ang="5400000"/>
          </a:grad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84975" y="4503738"/>
            <a:ext cx="1954213" cy="1119187"/>
          </a:xfrm>
          <a:prstGeom prst="rect">
            <a:avLst/>
          </a:prstGeom>
          <a:gradFill rotWithShape="0">
            <a:gsLst>
              <a:gs pos="0">
                <a:schemeClr val="bg1">
                  <a:lumMod val="95000"/>
                </a:schemeClr>
              </a:gs>
              <a:gs pos="74000">
                <a:schemeClr val="bg1">
                  <a:lumMod val="65000"/>
                </a:schemeClr>
              </a:gs>
            </a:gsLst>
            <a:lin ang="5400000"/>
          </a:grad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-109" charset="-128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00050" y="1311275"/>
            <a:ext cx="1954213" cy="1119188"/>
          </a:xfrm>
          <a:prstGeom prst="rect">
            <a:avLst/>
          </a:prstGeom>
          <a:gradFill rotWithShape="0">
            <a:gsLst>
              <a:gs pos="72000">
                <a:srgbClr val="70ECF7">
                  <a:alpha val="94000"/>
                  <a:lumMod val="95000"/>
                  <a:lumOff val="5000"/>
                </a:srgbClr>
              </a:gs>
              <a:gs pos="100000">
                <a:srgbClr val="002060"/>
              </a:gs>
            </a:gsLst>
            <a:lin ang="5400000"/>
          </a:gradFill>
          <a:ln w="9525">
            <a:solidFill>
              <a:srgbClr val="00206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ＭＳ Ｐゴシック" pitchFamily="-109" charset="-128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00050" y="2940050"/>
            <a:ext cx="1954213" cy="1119188"/>
          </a:xfrm>
          <a:prstGeom prst="rect">
            <a:avLst/>
          </a:prstGeom>
          <a:gradFill rotWithShape="0">
            <a:gsLst>
              <a:gs pos="0">
                <a:srgbClr val="70ECF7"/>
              </a:gs>
              <a:gs pos="100000">
                <a:srgbClr val="002060"/>
              </a:gs>
            </a:gsLst>
            <a:lin ang="5400000"/>
          </a:gradFill>
          <a:ln w="9525">
            <a:solidFill>
              <a:srgbClr val="00206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ＭＳ Ｐゴシック" pitchFamily="-109" charset="-128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00050" y="4503738"/>
            <a:ext cx="1954213" cy="1119187"/>
          </a:xfrm>
          <a:prstGeom prst="rect">
            <a:avLst/>
          </a:prstGeom>
          <a:gradFill rotWithShape="0">
            <a:gsLst>
              <a:gs pos="0">
                <a:srgbClr val="70ECF7"/>
              </a:gs>
              <a:gs pos="100000">
                <a:srgbClr val="002060"/>
              </a:gs>
            </a:gsLst>
            <a:lin ang="5400000"/>
          </a:gradFill>
          <a:ln w="9525">
            <a:solidFill>
              <a:srgbClr val="002060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ＭＳ Ｐゴシック" pitchFamily="-109" charset="-128"/>
            </a:endParaRPr>
          </a:p>
        </p:txBody>
      </p:sp>
      <p:sp>
        <p:nvSpPr>
          <p:cNvPr id="13322" name="TextBox 29"/>
          <p:cNvSpPr txBox="1">
            <a:spLocks noChangeArrowheads="1"/>
          </p:cNvSpPr>
          <p:nvPr/>
        </p:nvSpPr>
        <p:spPr bwMode="auto">
          <a:xfrm>
            <a:off x="6901221" y="1316909"/>
            <a:ext cx="1693862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2800" b="1" noProof="1" smtClean="0">
                <a:solidFill>
                  <a:srgbClr val="000000"/>
                </a:solidFill>
                <a:latin typeface="Calibri" pitchFamily="-108" charset="0"/>
                <a:cs typeface="Arial" charset="0"/>
              </a:rPr>
              <a:t>Thing</a:t>
            </a:r>
          </a:p>
          <a:p>
            <a:pPr defTabSz="801688">
              <a:spcBef>
                <a:spcPct val="20000"/>
              </a:spcBef>
            </a:pPr>
            <a:r>
              <a:rPr lang="en-US" sz="2800" b="1" noProof="1" smtClean="0">
                <a:solidFill>
                  <a:srgbClr val="000000"/>
                </a:solidFill>
                <a:latin typeface="Calibri" pitchFamily="-108" charset="0"/>
                <a:cs typeface="Arial" charset="0"/>
              </a:rPr>
              <a:t>To Do</a:t>
            </a:r>
            <a:endParaRPr lang="en-US" sz="3600" b="1" dirty="0">
              <a:solidFill>
                <a:srgbClr val="000000"/>
              </a:solidFill>
              <a:latin typeface="Calibri" pitchFamily="-108" charset="0"/>
            </a:endParaRPr>
          </a:p>
        </p:txBody>
      </p:sp>
      <p:sp>
        <p:nvSpPr>
          <p:cNvPr id="13323" name="TextBox 29"/>
          <p:cNvSpPr txBox="1">
            <a:spLocks noChangeArrowheads="1"/>
          </p:cNvSpPr>
          <p:nvPr/>
        </p:nvSpPr>
        <p:spPr bwMode="auto">
          <a:xfrm>
            <a:off x="6875463" y="3006725"/>
            <a:ext cx="16938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2800" b="1" noProof="1" smtClean="0">
                <a:solidFill>
                  <a:srgbClr val="000000"/>
                </a:solidFill>
                <a:latin typeface="Calibri" pitchFamily="-108" charset="0"/>
                <a:cs typeface="Arial" charset="0"/>
              </a:rPr>
              <a:t>Scheduler Proposal </a:t>
            </a:r>
            <a:endParaRPr lang="en-US" sz="3600" b="1" dirty="0">
              <a:solidFill>
                <a:srgbClr val="000000"/>
              </a:solidFill>
              <a:latin typeface="Calibri" pitchFamily="-108" charset="0"/>
            </a:endParaRPr>
          </a:p>
        </p:txBody>
      </p:sp>
      <p:sp>
        <p:nvSpPr>
          <p:cNvPr id="13324" name="TextBox 29"/>
          <p:cNvSpPr txBox="1">
            <a:spLocks noChangeArrowheads="1"/>
          </p:cNvSpPr>
          <p:nvPr/>
        </p:nvSpPr>
        <p:spPr bwMode="auto">
          <a:xfrm>
            <a:off x="6875463" y="4554538"/>
            <a:ext cx="16938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2800" b="1" noProof="1" smtClean="0">
                <a:solidFill>
                  <a:srgbClr val="000000"/>
                </a:solidFill>
                <a:latin typeface="Calibri" pitchFamily="-108" charset="0"/>
                <a:cs typeface="Arial" charset="0"/>
              </a:rPr>
              <a:t>Thing To Know</a:t>
            </a:r>
            <a:endParaRPr lang="en-US" sz="3600" b="1" dirty="0">
              <a:solidFill>
                <a:srgbClr val="000000"/>
              </a:solidFill>
              <a:latin typeface="Calibri" pitchFamily="-108" charset="0"/>
            </a:endParaRPr>
          </a:p>
        </p:txBody>
      </p:sp>
      <p:sp>
        <p:nvSpPr>
          <p:cNvPr id="13325" name="TextBox 31"/>
          <p:cNvSpPr txBox="1">
            <a:spLocks noChangeArrowheads="1"/>
          </p:cNvSpPr>
          <p:nvPr/>
        </p:nvSpPr>
        <p:spPr bwMode="auto">
          <a:xfrm>
            <a:off x="514350" y="1394183"/>
            <a:ext cx="18399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2400" b="1" noProof="1" smtClean="0">
                <a:latin typeface="Calibri" pitchFamily="-108" charset="0"/>
                <a:cs typeface="Arial" charset="0"/>
              </a:rPr>
              <a:t>GST Certification</a:t>
            </a:r>
            <a:endParaRPr lang="en-US" sz="3600" b="1" dirty="0">
              <a:latin typeface="Calibri" pitchFamily="-108" charset="0"/>
            </a:endParaRPr>
          </a:p>
        </p:txBody>
      </p:sp>
      <p:sp>
        <p:nvSpPr>
          <p:cNvPr id="13326" name="TextBox 31"/>
          <p:cNvSpPr txBox="1">
            <a:spLocks noChangeArrowheads="1"/>
          </p:cNvSpPr>
          <p:nvPr/>
        </p:nvSpPr>
        <p:spPr bwMode="auto">
          <a:xfrm>
            <a:off x="514350" y="2987675"/>
            <a:ext cx="16938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2800" b="1" noProof="1">
                <a:solidFill>
                  <a:srgbClr val="151616"/>
                </a:solidFill>
                <a:latin typeface="Calibri" pitchFamily="-108" charset="0"/>
                <a:cs typeface="Arial" charset="0"/>
              </a:rPr>
              <a:t>Primary Goal</a:t>
            </a:r>
          </a:p>
        </p:txBody>
      </p:sp>
      <p:sp>
        <p:nvSpPr>
          <p:cNvPr id="13327" name="TextBox 31"/>
          <p:cNvSpPr txBox="1">
            <a:spLocks noChangeArrowheads="1"/>
          </p:cNvSpPr>
          <p:nvPr/>
        </p:nvSpPr>
        <p:spPr bwMode="auto">
          <a:xfrm>
            <a:off x="514350" y="4559300"/>
            <a:ext cx="16938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2800" b="1" noProof="1" smtClean="0">
                <a:latin typeface="Calibri" pitchFamily="-108" charset="0"/>
                <a:cs typeface="Arial" charset="0"/>
              </a:rPr>
              <a:t>Planing &amp; Excution </a:t>
            </a:r>
            <a:endParaRPr lang="en-US" sz="3600" b="1" dirty="0">
              <a:latin typeface="Calibri" pitchFamily="-108" charset="0"/>
            </a:endParaRPr>
          </a:p>
        </p:txBody>
      </p:sp>
      <p:grpSp>
        <p:nvGrpSpPr>
          <p:cNvPr id="13328" name="Gruppe 291"/>
          <p:cNvGrpSpPr>
            <a:grpSpLocks/>
          </p:cNvGrpSpPr>
          <p:nvPr/>
        </p:nvGrpSpPr>
        <p:grpSpPr bwMode="auto">
          <a:xfrm>
            <a:off x="3735388" y="1933575"/>
            <a:ext cx="1682750" cy="3105150"/>
            <a:chOff x="0" y="-1241698"/>
            <a:chExt cx="5000628" cy="9231488"/>
          </a:xfrm>
        </p:grpSpPr>
        <p:grpSp>
          <p:nvGrpSpPr>
            <p:cNvPr id="5" name="Gruppe 111"/>
            <p:cNvGrpSpPr/>
            <p:nvPr/>
          </p:nvGrpSpPr>
          <p:grpSpPr>
            <a:xfrm>
              <a:off x="36" y="-1241643"/>
              <a:ext cx="5000644" cy="9231529"/>
              <a:chOff x="3295650" y="3451225"/>
              <a:chExt cx="1392238" cy="2570163"/>
            </a:xfrm>
            <a:solidFill>
              <a:schemeClr val="tx1"/>
            </a:solidFill>
          </p:grpSpPr>
          <p:sp>
            <p:nvSpPr>
              <p:cNvPr id="35" name="Freeform 207"/>
              <p:cNvSpPr>
                <a:spLocks/>
              </p:cNvSpPr>
              <p:nvPr/>
            </p:nvSpPr>
            <p:spPr bwMode="auto">
              <a:xfrm>
                <a:off x="4586288" y="4176713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36" name="Freeform 212"/>
              <p:cNvSpPr>
                <a:spLocks/>
              </p:cNvSpPr>
              <p:nvPr/>
            </p:nvSpPr>
            <p:spPr bwMode="auto">
              <a:xfrm>
                <a:off x="4465638" y="4348163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37" name="Freeform 214"/>
              <p:cNvSpPr>
                <a:spLocks/>
              </p:cNvSpPr>
              <p:nvPr/>
            </p:nvSpPr>
            <p:spPr bwMode="auto">
              <a:xfrm>
                <a:off x="4475163" y="4378325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38" name="Freeform 216"/>
              <p:cNvSpPr>
                <a:spLocks/>
              </p:cNvSpPr>
              <p:nvPr/>
            </p:nvSpPr>
            <p:spPr bwMode="auto">
              <a:xfrm>
                <a:off x="4465638" y="4408488"/>
                <a:ext cx="60325" cy="20637"/>
              </a:xfrm>
              <a:custGeom>
                <a:avLst/>
                <a:gdLst>
                  <a:gd name="T0" fmla="*/ 60325 w 38"/>
                  <a:gd name="T1" fmla="*/ 20637 h 13"/>
                  <a:gd name="T2" fmla="*/ 60325 w 38"/>
                  <a:gd name="T3" fmla="*/ 20637 h 13"/>
                  <a:gd name="T4" fmla="*/ 60325 w 38"/>
                  <a:gd name="T5" fmla="*/ 11112 h 13"/>
                  <a:gd name="T6" fmla="*/ 50800 w 38"/>
                  <a:gd name="T7" fmla="*/ 0 h 13"/>
                  <a:gd name="T8" fmla="*/ 30163 w 38"/>
                  <a:gd name="T9" fmla="*/ 0 h 13"/>
                  <a:gd name="T10" fmla="*/ 0 w 38"/>
                  <a:gd name="T11" fmla="*/ 0 h 13"/>
                  <a:gd name="T12" fmla="*/ 0 w 38"/>
                  <a:gd name="T13" fmla="*/ 11112 h 13"/>
                  <a:gd name="T14" fmla="*/ 0 w 38"/>
                  <a:gd name="T15" fmla="*/ 20637 h 13"/>
                  <a:gd name="T16" fmla="*/ 0 w 38"/>
                  <a:gd name="T17" fmla="*/ 20637 h 13"/>
                  <a:gd name="T18" fmla="*/ 9525 w 38"/>
                  <a:gd name="T19" fmla="*/ 20637 h 13"/>
                  <a:gd name="T20" fmla="*/ 30163 w 38"/>
                  <a:gd name="T21" fmla="*/ 20637 h 13"/>
                  <a:gd name="T22" fmla="*/ 50800 w 38"/>
                  <a:gd name="T23" fmla="*/ 11112 h 13"/>
                  <a:gd name="T24" fmla="*/ 60325 w 38"/>
                  <a:gd name="T25" fmla="*/ 20637 h 13"/>
                  <a:gd name="T26" fmla="*/ 60325 w 38"/>
                  <a:gd name="T27" fmla="*/ 20637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13"/>
                  <a:gd name="T44" fmla="*/ 38 w 38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13">
                    <a:moveTo>
                      <a:pt x="38" y="13"/>
                    </a:moveTo>
                    <a:lnTo>
                      <a:pt x="38" y="13"/>
                    </a:lnTo>
                    <a:lnTo>
                      <a:pt x="38" y="7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7"/>
                    </a:lnTo>
                    <a:lnTo>
                      <a:pt x="38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39" name="Freeform 219"/>
              <p:cNvSpPr>
                <a:spLocks/>
              </p:cNvSpPr>
              <p:nvPr/>
            </p:nvSpPr>
            <p:spPr bwMode="auto">
              <a:xfrm>
                <a:off x="4475163" y="4176713"/>
                <a:ext cx="50800" cy="30162"/>
              </a:xfrm>
              <a:custGeom>
                <a:avLst/>
                <a:gdLst>
                  <a:gd name="T0" fmla="*/ 50800 w 32"/>
                  <a:gd name="T1" fmla="*/ 30162 h 19"/>
                  <a:gd name="T2" fmla="*/ 50800 w 32"/>
                  <a:gd name="T3" fmla="*/ 30162 h 19"/>
                  <a:gd name="T4" fmla="*/ 50800 w 32"/>
                  <a:gd name="T5" fmla="*/ 9525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9525 h 19"/>
                  <a:gd name="T12" fmla="*/ 11112 w 32"/>
                  <a:gd name="T13" fmla="*/ 20637 h 19"/>
                  <a:gd name="T14" fmla="*/ 0 w 32"/>
                  <a:gd name="T15" fmla="*/ 20637 h 19"/>
                  <a:gd name="T16" fmla="*/ 0 w 32"/>
                  <a:gd name="T17" fmla="*/ 30162 h 19"/>
                  <a:gd name="T18" fmla="*/ 0 w 32"/>
                  <a:gd name="T19" fmla="*/ 30162 h 19"/>
                  <a:gd name="T20" fmla="*/ 11112 w 32"/>
                  <a:gd name="T21" fmla="*/ 30162 h 19"/>
                  <a:gd name="T22" fmla="*/ 20637 w 32"/>
                  <a:gd name="T23" fmla="*/ 30162 h 19"/>
                  <a:gd name="T24" fmla="*/ 50800 w 32"/>
                  <a:gd name="T25" fmla="*/ 30162 h 19"/>
                  <a:gd name="T26" fmla="*/ 50800 w 32"/>
                  <a:gd name="T27" fmla="*/ 3016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6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40" name="Freeform 220"/>
              <p:cNvSpPr>
                <a:spLocks/>
              </p:cNvSpPr>
              <p:nvPr/>
            </p:nvSpPr>
            <p:spPr bwMode="auto">
              <a:xfrm>
                <a:off x="4586288" y="4176713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41" name="Freeform 226"/>
              <p:cNvSpPr>
                <a:spLocks/>
              </p:cNvSpPr>
              <p:nvPr/>
            </p:nvSpPr>
            <p:spPr bwMode="auto">
              <a:xfrm>
                <a:off x="4465638" y="4348163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42" name="Freeform 228"/>
              <p:cNvSpPr>
                <a:spLocks/>
              </p:cNvSpPr>
              <p:nvPr/>
            </p:nvSpPr>
            <p:spPr bwMode="auto">
              <a:xfrm>
                <a:off x="4475163" y="4378325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43" name="Freeform 231"/>
              <p:cNvSpPr>
                <a:spLocks/>
              </p:cNvSpPr>
              <p:nvPr/>
            </p:nvSpPr>
            <p:spPr bwMode="auto">
              <a:xfrm>
                <a:off x="4475163" y="4498975"/>
                <a:ext cx="50800" cy="30163"/>
              </a:xfrm>
              <a:custGeom>
                <a:avLst/>
                <a:gdLst>
                  <a:gd name="T0" fmla="*/ 50800 w 32"/>
                  <a:gd name="T1" fmla="*/ 30163 h 19"/>
                  <a:gd name="T2" fmla="*/ 50800 w 32"/>
                  <a:gd name="T3" fmla="*/ 30163 h 19"/>
                  <a:gd name="T4" fmla="*/ 50800 w 32"/>
                  <a:gd name="T5" fmla="*/ 11113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11113 h 19"/>
                  <a:gd name="T12" fmla="*/ 11112 w 32"/>
                  <a:gd name="T13" fmla="*/ 20638 h 19"/>
                  <a:gd name="T14" fmla="*/ 0 w 32"/>
                  <a:gd name="T15" fmla="*/ 20638 h 19"/>
                  <a:gd name="T16" fmla="*/ 0 w 32"/>
                  <a:gd name="T17" fmla="*/ 30163 h 19"/>
                  <a:gd name="T18" fmla="*/ 0 w 32"/>
                  <a:gd name="T19" fmla="*/ 30163 h 19"/>
                  <a:gd name="T20" fmla="*/ 11112 w 32"/>
                  <a:gd name="T21" fmla="*/ 30163 h 19"/>
                  <a:gd name="T22" fmla="*/ 20637 w 32"/>
                  <a:gd name="T23" fmla="*/ 30163 h 19"/>
                  <a:gd name="T24" fmla="*/ 50800 w 32"/>
                  <a:gd name="T25" fmla="*/ 30163 h 19"/>
                  <a:gd name="T26" fmla="*/ 50800 w 32"/>
                  <a:gd name="T27" fmla="*/ 30163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7"/>
                    </a:lnTo>
                    <a:lnTo>
                      <a:pt x="26" y="0"/>
                    </a:lnTo>
                    <a:lnTo>
                      <a:pt x="19" y="7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44" name="Freeform 234"/>
              <p:cNvSpPr>
                <a:spLocks/>
              </p:cNvSpPr>
              <p:nvPr/>
            </p:nvSpPr>
            <p:spPr bwMode="auto">
              <a:xfrm>
                <a:off x="4465638" y="4579938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45" name="Freeform 236"/>
              <p:cNvSpPr>
                <a:spLocks/>
              </p:cNvSpPr>
              <p:nvPr/>
            </p:nvSpPr>
            <p:spPr bwMode="auto">
              <a:xfrm>
                <a:off x="4465638" y="4610100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46" name="Freeform 238"/>
              <p:cNvSpPr>
                <a:spLocks/>
              </p:cNvSpPr>
              <p:nvPr/>
            </p:nvSpPr>
            <p:spPr bwMode="auto">
              <a:xfrm>
                <a:off x="4465638" y="4540250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47" name="Freeform 241"/>
              <p:cNvSpPr>
                <a:spLocks/>
              </p:cNvSpPr>
              <p:nvPr/>
            </p:nvSpPr>
            <p:spPr bwMode="auto">
              <a:xfrm>
                <a:off x="4465638" y="4579938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48" name="Freeform 243"/>
              <p:cNvSpPr>
                <a:spLocks/>
              </p:cNvSpPr>
              <p:nvPr/>
            </p:nvSpPr>
            <p:spPr bwMode="auto">
              <a:xfrm>
                <a:off x="4465638" y="4610100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49" name="Freeform 245"/>
              <p:cNvSpPr>
                <a:spLocks/>
              </p:cNvSpPr>
              <p:nvPr/>
            </p:nvSpPr>
            <p:spPr bwMode="auto">
              <a:xfrm>
                <a:off x="4465638" y="4540250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50" name="Freeform 281"/>
              <p:cNvSpPr>
                <a:spLocks/>
              </p:cNvSpPr>
              <p:nvPr/>
            </p:nvSpPr>
            <p:spPr bwMode="auto">
              <a:xfrm>
                <a:off x="3629025" y="34512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51" name="Freeform 282"/>
              <p:cNvSpPr>
                <a:spLocks/>
              </p:cNvSpPr>
              <p:nvPr/>
            </p:nvSpPr>
            <p:spPr bwMode="auto">
              <a:xfrm>
                <a:off x="3629025" y="3511550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52" name="Freeform 283"/>
              <p:cNvSpPr>
                <a:spLocks/>
              </p:cNvSpPr>
              <p:nvPr/>
            </p:nvSpPr>
            <p:spPr bwMode="auto">
              <a:xfrm>
                <a:off x="3629025" y="3511550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53" name="Rectangle 284"/>
              <p:cNvSpPr>
                <a:spLocks noChangeArrowheads="1"/>
              </p:cNvSpPr>
              <p:nvPr/>
            </p:nvSpPr>
            <p:spPr bwMode="auto">
              <a:xfrm>
                <a:off x="3629025" y="35210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54" name="Freeform 285"/>
              <p:cNvSpPr>
                <a:spLocks/>
              </p:cNvSpPr>
              <p:nvPr/>
            </p:nvSpPr>
            <p:spPr bwMode="auto">
              <a:xfrm>
                <a:off x="3608388" y="353218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55" name="Freeform 286"/>
              <p:cNvSpPr>
                <a:spLocks/>
              </p:cNvSpPr>
              <p:nvPr/>
            </p:nvSpPr>
            <p:spPr bwMode="auto">
              <a:xfrm>
                <a:off x="3629025" y="3532188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56" name="Freeform 287"/>
              <p:cNvSpPr>
                <a:spLocks/>
              </p:cNvSpPr>
              <p:nvPr/>
            </p:nvSpPr>
            <p:spPr bwMode="auto">
              <a:xfrm>
                <a:off x="3648075" y="3551238"/>
                <a:ext cx="1588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8"/>
                  <a:gd name="T28" fmla="*/ 0 h 1588"/>
                  <a:gd name="T29" fmla="*/ 1588 w 1588"/>
                  <a:gd name="T30" fmla="*/ 1588 h 15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57" name="Rectangle 290"/>
              <p:cNvSpPr>
                <a:spLocks noChangeArrowheads="1"/>
              </p:cNvSpPr>
              <p:nvPr/>
            </p:nvSpPr>
            <p:spPr bwMode="auto">
              <a:xfrm>
                <a:off x="3648075" y="38338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58" name="Freeform 291"/>
              <p:cNvSpPr>
                <a:spLocks/>
              </p:cNvSpPr>
              <p:nvPr/>
            </p:nvSpPr>
            <p:spPr bwMode="auto">
              <a:xfrm>
                <a:off x="3659188" y="3833813"/>
                <a:ext cx="1587" cy="11112"/>
              </a:xfrm>
              <a:custGeom>
                <a:avLst/>
                <a:gdLst>
                  <a:gd name="T0" fmla="*/ 0 w 1588"/>
                  <a:gd name="T1" fmla="*/ 11112 h 7"/>
                  <a:gd name="T2" fmla="*/ 0 w 1588"/>
                  <a:gd name="T3" fmla="*/ 11112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7"/>
                  <a:gd name="T17" fmla="*/ 1588 w 158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59" name="Rectangle 292"/>
              <p:cNvSpPr>
                <a:spLocks noChangeArrowheads="1"/>
              </p:cNvSpPr>
              <p:nvPr/>
            </p:nvSpPr>
            <p:spPr bwMode="auto">
              <a:xfrm>
                <a:off x="353853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60" name="Rectangle 293"/>
              <p:cNvSpPr>
                <a:spLocks noChangeArrowheads="1"/>
              </p:cNvSpPr>
              <p:nvPr/>
            </p:nvSpPr>
            <p:spPr bwMode="auto">
              <a:xfrm>
                <a:off x="365918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61" name="Freeform 294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62" name="Freeform 295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63" name="Rectangle 296"/>
              <p:cNvSpPr>
                <a:spLocks noChangeArrowheads="1"/>
              </p:cNvSpPr>
              <p:nvPr/>
            </p:nvSpPr>
            <p:spPr bwMode="auto">
              <a:xfrm>
                <a:off x="36591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64" name="Freeform 297"/>
              <p:cNvSpPr>
                <a:spLocks/>
              </p:cNvSpPr>
              <p:nvPr/>
            </p:nvSpPr>
            <p:spPr bwMode="auto">
              <a:xfrm>
                <a:off x="3638550" y="39147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65" name="Rectangle 298"/>
              <p:cNvSpPr>
                <a:spLocks noChangeArrowheads="1"/>
              </p:cNvSpPr>
              <p:nvPr/>
            </p:nvSpPr>
            <p:spPr bwMode="auto">
              <a:xfrm>
                <a:off x="3668713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66" name="Freeform 299"/>
              <p:cNvSpPr>
                <a:spLocks/>
              </p:cNvSpPr>
              <p:nvPr/>
            </p:nvSpPr>
            <p:spPr bwMode="auto">
              <a:xfrm>
                <a:off x="367982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67" name="Rectangle 300"/>
              <p:cNvSpPr>
                <a:spLocks noChangeArrowheads="1"/>
              </p:cNvSpPr>
              <p:nvPr/>
            </p:nvSpPr>
            <p:spPr bwMode="auto">
              <a:xfrm>
                <a:off x="37099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68" name="Freeform 301"/>
              <p:cNvSpPr>
                <a:spLocks/>
              </p:cNvSpPr>
              <p:nvPr/>
            </p:nvSpPr>
            <p:spPr bwMode="auto">
              <a:xfrm>
                <a:off x="3587750" y="39147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30163 h 19"/>
                  <a:gd name="T10" fmla="*/ 0 w 1588"/>
                  <a:gd name="T11" fmla="*/ 30163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9"/>
                  <a:gd name="T20" fmla="*/ 1588 w 158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69" name="Freeform 302"/>
              <p:cNvSpPr>
                <a:spLocks/>
              </p:cNvSpPr>
              <p:nvPr/>
            </p:nvSpPr>
            <p:spPr bwMode="auto">
              <a:xfrm>
                <a:off x="369887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70" name="Freeform 303"/>
              <p:cNvSpPr>
                <a:spLocks/>
              </p:cNvSpPr>
              <p:nvPr/>
            </p:nvSpPr>
            <p:spPr bwMode="auto">
              <a:xfrm>
                <a:off x="3587750" y="3924300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11113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71" name="Rectangle 304"/>
              <p:cNvSpPr>
                <a:spLocks noChangeArrowheads="1"/>
              </p:cNvSpPr>
              <p:nvPr/>
            </p:nvSpPr>
            <p:spPr bwMode="auto">
              <a:xfrm>
                <a:off x="3659188" y="3924300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72" name="Freeform 305"/>
              <p:cNvSpPr>
                <a:spLocks/>
              </p:cNvSpPr>
              <p:nvPr/>
            </p:nvSpPr>
            <p:spPr bwMode="auto">
              <a:xfrm>
                <a:off x="3578225" y="3924300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20638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73" name="Freeform 306"/>
              <p:cNvSpPr>
                <a:spLocks/>
              </p:cNvSpPr>
              <p:nvPr/>
            </p:nvSpPr>
            <p:spPr bwMode="auto">
              <a:xfrm>
                <a:off x="3568700" y="3924300"/>
                <a:ext cx="9525" cy="30163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20638 h 19"/>
                  <a:gd name="T6" fmla="*/ 9525 w 6"/>
                  <a:gd name="T7" fmla="*/ 30163 h 19"/>
                  <a:gd name="T8" fmla="*/ 9525 w 6"/>
                  <a:gd name="T9" fmla="*/ 30163 h 19"/>
                  <a:gd name="T10" fmla="*/ 0 w 6"/>
                  <a:gd name="T11" fmla="*/ 0 h 19"/>
                  <a:gd name="T12" fmla="*/ 0 w 6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9"/>
                  <a:gd name="T23" fmla="*/ 6 w 6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74" name="Rectangle 307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75" name="Rectangle 308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76" name="Freeform 309"/>
              <p:cNvSpPr>
                <a:spLocks/>
              </p:cNvSpPr>
              <p:nvPr/>
            </p:nvSpPr>
            <p:spPr bwMode="auto">
              <a:xfrm>
                <a:off x="3557588" y="3944938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77" name="Freeform 310"/>
              <p:cNvSpPr>
                <a:spLocks/>
              </p:cNvSpPr>
              <p:nvPr/>
            </p:nvSpPr>
            <p:spPr bwMode="auto">
              <a:xfrm>
                <a:off x="3557588" y="3954463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78" name="Freeform 311"/>
              <p:cNvSpPr>
                <a:spLocks/>
              </p:cNvSpPr>
              <p:nvPr/>
            </p:nvSpPr>
            <p:spPr bwMode="auto">
              <a:xfrm>
                <a:off x="3557588" y="3954463"/>
                <a:ext cx="11112" cy="11112"/>
              </a:xfrm>
              <a:custGeom>
                <a:avLst/>
                <a:gdLst>
                  <a:gd name="T0" fmla="*/ 11112 w 7"/>
                  <a:gd name="T1" fmla="*/ 0 h 7"/>
                  <a:gd name="T2" fmla="*/ 11112 w 7"/>
                  <a:gd name="T3" fmla="*/ 0 h 7"/>
                  <a:gd name="T4" fmla="*/ 0 w 7"/>
                  <a:gd name="T5" fmla="*/ 0 h 7"/>
                  <a:gd name="T6" fmla="*/ 0 w 7"/>
                  <a:gd name="T7" fmla="*/ 11112 h 7"/>
                  <a:gd name="T8" fmla="*/ 0 w 7"/>
                  <a:gd name="T9" fmla="*/ 11112 h 7"/>
                  <a:gd name="T10" fmla="*/ 11112 w 7"/>
                  <a:gd name="T11" fmla="*/ 11112 h 7"/>
                  <a:gd name="T12" fmla="*/ 11112 w 7"/>
                  <a:gd name="T13" fmla="*/ 0 h 7"/>
                  <a:gd name="T14" fmla="*/ 11112 w 7"/>
                  <a:gd name="T15" fmla="*/ 0 h 7"/>
                  <a:gd name="T16" fmla="*/ 11112 w 7"/>
                  <a:gd name="T17" fmla="*/ 0 h 7"/>
                  <a:gd name="T18" fmla="*/ 11112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79" name="Freeform 312"/>
              <p:cNvSpPr>
                <a:spLocks/>
              </p:cNvSpPr>
              <p:nvPr/>
            </p:nvSpPr>
            <p:spPr bwMode="auto">
              <a:xfrm>
                <a:off x="3587750" y="39544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11112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80" name="Freeform 313"/>
              <p:cNvSpPr>
                <a:spLocks/>
              </p:cNvSpPr>
              <p:nvPr/>
            </p:nvSpPr>
            <p:spPr bwMode="auto">
              <a:xfrm>
                <a:off x="3587750" y="3954463"/>
                <a:ext cx="1588" cy="30162"/>
              </a:xfrm>
              <a:custGeom>
                <a:avLst/>
                <a:gdLst>
                  <a:gd name="T0" fmla="*/ 0 w 1588"/>
                  <a:gd name="T1" fmla="*/ 30162 h 19"/>
                  <a:gd name="T2" fmla="*/ 0 w 1588"/>
                  <a:gd name="T3" fmla="*/ 30162 h 19"/>
                  <a:gd name="T4" fmla="*/ 0 w 1588"/>
                  <a:gd name="T5" fmla="*/ 11112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2 h 19"/>
                  <a:gd name="T12" fmla="*/ 0 w 1588"/>
                  <a:gd name="T13" fmla="*/ 30162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81" name="Freeform 314"/>
              <p:cNvSpPr>
                <a:spLocks/>
              </p:cNvSpPr>
              <p:nvPr/>
            </p:nvSpPr>
            <p:spPr bwMode="auto">
              <a:xfrm>
                <a:off x="3578225" y="3965575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9525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9525 h 12"/>
                  <a:gd name="T12" fmla="*/ 0 w 1588"/>
                  <a:gd name="T13" fmla="*/ 0 h 12"/>
                  <a:gd name="T14" fmla="*/ 0 w 158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2"/>
                  <a:gd name="T26" fmla="*/ 1588 w 158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82" name="Freeform 315"/>
              <p:cNvSpPr>
                <a:spLocks/>
              </p:cNvSpPr>
              <p:nvPr/>
            </p:nvSpPr>
            <p:spPr bwMode="auto">
              <a:xfrm>
                <a:off x="3568700" y="3965575"/>
                <a:ext cx="9525" cy="19050"/>
              </a:xfrm>
              <a:custGeom>
                <a:avLst/>
                <a:gdLst>
                  <a:gd name="T0" fmla="*/ 9525 w 6"/>
                  <a:gd name="T1" fmla="*/ 19050 h 12"/>
                  <a:gd name="T2" fmla="*/ 9525 w 6"/>
                  <a:gd name="T3" fmla="*/ 19050 h 12"/>
                  <a:gd name="T4" fmla="*/ 0 w 6"/>
                  <a:gd name="T5" fmla="*/ 0 h 12"/>
                  <a:gd name="T6" fmla="*/ 0 w 6"/>
                  <a:gd name="T7" fmla="*/ 0 h 12"/>
                  <a:gd name="T8" fmla="*/ 9525 w 6"/>
                  <a:gd name="T9" fmla="*/ 19050 h 12"/>
                  <a:gd name="T10" fmla="*/ 9525 w 6"/>
                  <a:gd name="T11" fmla="*/ 1905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2"/>
                  <a:gd name="T20" fmla="*/ 6 w 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83" name="Freeform 316"/>
              <p:cNvSpPr>
                <a:spLocks/>
              </p:cNvSpPr>
              <p:nvPr/>
            </p:nvSpPr>
            <p:spPr bwMode="auto">
              <a:xfrm>
                <a:off x="3648075" y="39655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84" name="Freeform 317"/>
              <p:cNvSpPr>
                <a:spLocks/>
              </p:cNvSpPr>
              <p:nvPr/>
            </p:nvSpPr>
            <p:spPr bwMode="auto">
              <a:xfrm>
                <a:off x="3568700" y="39655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19050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85" name="Freeform 318"/>
              <p:cNvSpPr>
                <a:spLocks/>
              </p:cNvSpPr>
              <p:nvPr/>
            </p:nvSpPr>
            <p:spPr bwMode="auto">
              <a:xfrm>
                <a:off x="3557588" y="3975100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86" name="Freeform 319"/>
              <p:cNvSpPr>
                <a:spLocks/>
              </p:cNvSpPr>
              <p:nvPr/>
            </p:nvSpPr>
            <p:spPr bwMode="auto">
              <a:xfrm>
                <a:off x="3659188" y="39846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87" name="Freeform 320"/>
              <p:cNvSpPr>
                <a:spLocks/>
              </p:cNvSpPr>
              <p:nvPr/>
            </p:nvSpPr>
            <p:spPr bwMode="auto">
              <a:xfrm>
                <a:off x="3729038" y="3984625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88" name="Freeform 322"/>
              <p:cNvSpPr>
                <a:spLocks/>
              </p:cNvSpPr>
              <p:nvPr/>
            </p:nvSpPr>
            <p:spPr bwMode="auto">
              <a:xfrm>
                <a:off x="365918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89" name="Rectangle 323"/>
              <p:cNvSpPr>
                <a:spLocks noChangeArrowheads="1"/>
              </p:cNvSpPr>
              <p:nvPr/>
            </p:nvSpPr>
            <p:spPr bwMode="auto">
              <a:xfrm>
                <a:off x="3648075" y="3995738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90" name="Freeform 324"/>
              <p:cNvSpPr>
                <a:spLocks/>
              </p:cNvSpPr>
              <p:nvPr/>
            </p:nvSpPr>
            <p:spPr bwMode="auto">
              <a:xfrm>
                <a:off x="353853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91" name="Freeform 325"/>
              <p:cNvSpPr>
                <a:spLocks/>
              </p:cNvSpPr>
              <p:nvPr/>
            </p:nvSpPr>
            <p:spPr bwMode="auto">
              <a:xfrm>
                <a:off x="3587750" y="3995738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92" name="Rectangle 326"/>
              <p:cNvSpPr>
                <a:spLocks noChangeArrowheads="1"/>
              </p:cNvSpPr>
              <p:nvPr/>
            </p:nvSpPr>
            <p:spPr bwMode="auto">
              <a:xfrm>
                <a:off x="3538538" y="399573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93" name="Freeform 327"/>
              <p:cNvSpPr>
                <a:spLocks/>
              </p:cNvSpPr>
              <p:nvPr/>
            </p:nvSpPr>
            <p:spPr bwMode="auto">
              <a:xfrm>
                <a:off x="3587750" y="4005263"/>
                <a:ext cx="11113" cy="11112"/>
              </a:xfrm>
              <a:custGeom>
                <a:avLst/>
                <a:gdLst>
                  <a:gd name="T0" fmla="*/ 0 w 7"/>
                  <a:gd name="T1" fmla="*/ 11112 h 7"/>
                  <a:gd name="T2" fmla="*/ 0 w 7"/>
                  <a:gd name="T3" fmla="*/ 11112 h 7"/>
                  <a:gd name="T4" fmla="*/ 11113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11112 h 7"/>
                  <a:gd name="T12" fmla="*/ 0 w 7"/>
                  <a:gd name="T13" fmla="*/ 1111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7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94" name="Rectangle 328"/>
              <p:cNvSpPr>
                <a:spLocks noChangeArrowheads="1"/>
              </p:cNvSpPr>
              <p:nvPr/>
            </p:nvSpPr>
            <p:spPr bwMode="auto">
              <a:xfrm>
                <a:off x="352742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95" name="Freeform 329"/>
              <p:cNvSpPr>
                <a:spLocks/>
              </p:cNvSpPr>
              <p:nvPr/>
            </p:nvSpPr>
            <p:spPr bwMode="auto">
              <a:xfrm>
                <a:off x="3578225" y="4005263"/>
                <a:ext cx="1588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w 1588"/>
                  <a:gd name="T11" fmla="*/ 0 h 7"/>
                  <a:gd name="T12" fmla="*/ 0 w 1588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7"/>
                  <a:gd name="T23" fmla="*/ 1588 w 158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96" name="Freeform 330"/>
              <p:cNvSpPr>
                <a:spLocks/>
              </p:cNvSpPr>
              <p:nvPr/>
            </p:nvSpPr>
            <p:spPr bwMode="auto">
              <a:xfrm>
                <a:off x="3568700" y="4005263"/>
                <a:ext cx="9525" cy="20637"/>
              </a:xfrm>
              <a:custGeom>
                <a:avLst/>
                <a:gdLst>
                  <a:gd name="T0" fmla="*/ 9525 w 6"/>
                  <a:gd name="T1" fmla="*/ 0 h 13"/>
                  <a:gd name="T2" fmla="*/ 9525 w 6"/>
                  <a:gd name="T3" fmla="*/ 0 h 13"/>
                  <a:gd name="T4" fmla="*/ 0 w 6"/>
                  <a:gd name="T5" fmla="*/ 0 h 13"/>
                  <a:gd name="T6" fmla="*/ 9525 w 6"/>
                  <a:gd name="T7" fmla="*/ 20637 h 13"/>
                  <a:gd name="T8" fmla="*/ 9525 w 6"/>
                  <a:gd name="T9" fmla="*/ 20637 h 13"/>
                  <a:gd name="T10" fmla="*/ 9525 w 6"/>
                  <a:gd name="T11" fmla="*/ 0 h 13"/>
                  <a:gd name="T12" fmla="*/ 9525 w 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3"/>
                  <a:gd name="T23" fmla="*/ 6 w 6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3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97" name="Freeform 331"/>
              <p:cNvSpPr>
                <a:spLocks/>
              </p:cNvSpPr>
              <p:nvPr/>
            </p:nvSpPr>
            <p:spPr bwMode="auto">
              <a:xfrm>
                <a:off x="3648075" y="4005263"/>
                <a:ext cx="11113" cy="1111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11112 h 7"/>
                  <a:gd name="T6" fmla="*/ 0 w 7"/>
                  <a:gd name="T7" fmla="*/ 11112 h 7"/>
                  <a:gd name="T8" fmla="*/ 0 w 7"/>
                  <a:gd name="T9" fmla="*/ 0 h 7"/>
                  <a:gd name="T10" fmla="*/ 0 w 7"/>
                  <a:gd name="T11" fmla="*/ 0 h 7"/>
                  <a:gd name="T12" fmla="*/ 11113 w 7"/>
                  <a:gd name="T13" fmla="*/ 0 h 7"/>
                  <a:gd name="T14" fmla="*/ 11113 w 7"/>
                  <a:gd name="T15" fmla="*/ 0 h 7"/>
                  <a:gd name="T16" fmla="*/ 0 w 7"/>
                  <a:gd name="T17" fmla="*/ 0 h 7"/>
                  <a:gd name="T18" fmla="*/ 0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98" name="Rectangle 332"/>
              <p:cNvSpPr>
                <a:spLocks noChangeArrowheads="1"/>
              </p:cNvSpPr>
              <p:nvPr/>
            </p:nvSpPr>
            <p:spPr bwMode="auto">
              <a:xfrm>
                <a:off x="364807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99" name="Rectangle 333"/>
              <p:cNvSpPr>
                <a:spLocks noChangeArrowheads="1"/>
              </p:cNvSpPr>
              <p:nvPr/>
            </p:nvSpPr>
            <p:spPr bwMode="auto">
              <a:xfrm>
                <a:off x="3779838" y="4005263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00" name="Freeform 334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01" name="Rectangle 335"/>
              <p:cNvSpPr>
                <a:spLocks noChangeArrowheads="1"/>
              </p:cNvSpPr>
              <p:nvPr/>
            </p:nvSpPr>
            <p:spPr bwMode="auto">
              <a:xfrm>
                <a:off x="3648075" y="40163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02" name="Freeform 336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03" name="Freeform 337"/>
              <p:cNvSpPr>
                <a:spLocks/>
              </p:cNvSpPr>
              <p:nvPr/>
            </p:nvSpPr>
            <p:spPr bwMode="auto">
              <a:xfrm>
                <a:off x="3648075" y="40163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04" name="Freeform 338"/>
              <p:cNvSpPr>
                <a:spLocks/>
              </p:cNvSpPr>
              <p:nvPr/>
            </p:nvSpPr>
            <p:spPr bwMode="auto">
              <a:xfrm>
                <a:off x="3648075" y="40163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0 h 6"/>
                  <a:gd name="T8" fmla="*/ 0 w 158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6"/>
                  <a:gd name="T17" fmla="*/ 1588 w 158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05" name="Rectangle 339"/>
              <p:cNvSpPr>
                <a:spLocks noChangeArrowheads="1"/>
              </p:cNvSpPr>
              <p:nvPr/>
            </p:nvSpPr>
            <p:spPr bwMode="auto">
              <a:xfrm>
                <a:off x="3587750" y="4025900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06" name="Freeform 340"/>
              <p:cNvSpPr>
                <a:spLocks/>
              </p:cNvSpPr>
              <p:nvPr/>
            </p:nvSpPr>
            <p:spPr bwMode="auto">
              <a:xfrm>
                <a:off x="3587750" y="4025900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07" name="Freeform 341"/>
              <p:cNvSpPr>
                <a:spLocks/>
              </p:cNvSpPr>
              <p:nvPr/>
            </p:nvSpPr>
            <p:spPr bwMode="auto">
              <a:xfrm>
                <a:off x="3587750" y="4025900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08" name="Rectangle 342"/>
              <p:cNvSpPr>
                <a:spLocks noChangeArrowheads="1"/>
              </p:cNvSpPr>
              <p:nvPr/>
            </p:nvSpPr>
            <p:spPr bwMode="auto">
              <a:xfrm>
                <a:off x="3578225" y="4025900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09" name="Freeform 343"/>
              <p:cNvSpPr>
                <a:spLocks/>
              </p:cNvSpPr>
              <p:nvPr/>
            </p:nvSpPr>
            <p:spPr bwMode="auto">
              <a:xfrm>
                <a:off x="3578225" y="4025900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10" name="Freeform 344"/>
              <p:cNvSpPr>
                <a:spLocks/>
              </p:cNvSpPr>
              <p:nvPr/>
            </p:nvSpPr>
            <p:spPr bwMode="auto">
              <a:xfrm>
                <a:off x="3648075" y="4025900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11" name="Freeform 345"/>
              <p:cNvSpPr>
                <a:spLocks/>
              </p:cNvSpPr>
              <p:nvPr/>
            </p:nvSpPr>
            <p:spPr bwMode="auto">
              <a:xfrm>
                <a:off x="3568700" y="4025900"/>
                <a:ext cx="9525" cy="20638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0 h 13"/>
                  <a:gd name="T4" fmla="*/ 0 w 6"/>
                  <a:gd name="T5" fmla="*/ 9525 h 13"/>
                  <a:gd name="T6" fmla="*/ 9525 w 6"/>
                  <a:gd name="T7" fmla="*/ 20638 h 13"/>
                  <a:gd name="T8" fmla="*/ 9525 w 6"/>
                  <a:gd name="T9" fmla="*/ 20638 h 13"/>
                  <a:gd name="T10" fmla="*/ 9525 w 6"/>
                  <a:gd name="T11" fmla="*/ 9525 h 13"/>
                  <a:gd name="T12" fmla="*/ 0 w 6"/>
                  <a:gd name="T13" fmla="*/ 0 h 13"/>
                  <a:gd name="T14" fmla="*/ 0 w 6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3"/>
                  <a:gd name="T26" fmla="*/ 6 w 6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12" name="Freeform 346"/>
              <p:cNvSpPr>
                <a:spLocks/>
              </p:cNvSpPr>
              <p:nvPr/>
            </p:nvSpPr>
            <p:spPr bwMode="auto">
              <a:xfrm>
                <a:off x="3587750" y="4025900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13" name="Freeform 347"/>
              <p:cNvSpPr>
                <a:spLocks/>
              </p:cNvSpPr>
              <p:nvPr/>
            </p:nvSpPr>
            <p:spPr bwMode="auto">
              <a:xfrm>
                <a:off x="3527425" y="4035425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11113 w 7"/>
                  <a:gd name="T3" fmla="*/ 11113 h 7"/>
                  <a:gd name="T4" fmla="*/ 11113 w 7"/>
                  <a:gd name="T5" fmla="*/ 0 h 7"/>
                  <a:gd name="T6" fmla="*/ 11113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w 7"/>
                  <a:gd name="T13" fmla="*/ 11113 h 7"/>
                  <a:gd name="T14" fmla="*/ 0 w 7"/>
                  <a:gd name="T15" fmla="*/ 11113 h 7"/>
                  <a:gd name="T16" fmla="*/ 11113 w 7"/>
                  <a:gd name="T17" fmla="*/ 11113 h 7"/>
                  <a:gd name="T18" fmla="*/ 11113 w 7"/>
                  <a:gd name="T19" fmla="*/ 11113 h 7"/>
                  <a:gd name="T20" fmla="*/ 11113 w 7"/>
                  <a:gd name="T21" fmla="*/ 11113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7"/>
                  <a:gd name="T35" fmla="*/ 7 w 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7">
                    <a:moveTo>
                      <a:pt x="7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14" name="Rectangle 348"/>
              <p:cNvSpPr>
                <a:spLocks noChangeArrowheads="1"/>
              </p:cNvSpPr>
              <p:nvPr/>
            </p:nvSpPr>
            <p:spPr bwMode="auto">
              <a:xfrm>
                <a:off x="3648075" y="403542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15" name="Freeform 349"/>
              <p:cNvSpPr>
                <a:spLocks/>
              </p:cNvSpPr>
              <p:nvPr/>
            </p:nvSpPr>
            <p:spPr bwMode="auto">
              <a:xfrm>
                <a:off x="3648075" y="40354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16" name="Freeform 350"/>
              <p:cNvSpPr>
                <a:spLocks/>
              </p:cNvSpPr>
              <p:nvPr/>
            </p:nvSpPr>
            <p:spPr bwMode="auto">
              <a:xfrm>
                <a:off x="3729038" y="40354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17" name="Freeform 351"/>
              <p:cNvSpPr>
                <a:spLocks/>
              </p:cNvSpPr>
              <p:nvPr/>
            </p:nvSpPr>
            <p:spPr bwMode="auto">
              <a:xfrm>
                <a:off x="3587750" y="4046538"/>
                <a:ext cx="11113" cy="19050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9525 h 12"/>
                  <a:gd name="T6" fmla="*/ 11113 w 7"/>
                  <a:gd name="T7" fmla="*/ 19050 h 12"/>
                  <a:gd name="T8" fmla="*/ 11113 w 7"/>
                  <a:gd name="T9" fmla="*/ 19050 h 12"/>
                  <a:gd name="T10" fmla="*/ 0 w 7"/>
                  <a:gd name="T11" fmla="*/ 0 h 12"/>
                  <a:gd name="T12" fmla="*/ 0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18" name="Freeform 352"/>
              <p:cNvSpPr>
                <a:spLocks/>
              </p:cNvSpPr>
              <p:nvPr/>
            </p:nvSpPr>
            <p:spPr bwMode="auto">
              <a:xfrm>
                <a:off x="3729038" y="4046538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19" name="Freeform 353"/>
              <p:cNvSpPr>
                <a:spLocks/>
              </p:cNvSpPr>
              <p:nvPr/>
            </p:nvSpPr>
            <p:spPr bwMode="auto">
              <a:xfrm>
                <a:off x="3729038" y="4046538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20" name="Freeform 354"/>
              <p:cNvSpPr>
                <a:spLocks/>
              </p:cNvSpPr>
              <p:nvPr/>
            </p:nvSpPr>
            <p:spPr bwMode="auto">
              <a:xfrm>
                <a:off x="3578225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21" name="Freeform 355"/>
              <p:cNvSpPr>
                <a:spLocks/>
              </p:cNvSpPr>
              <p:nvPr/>
            </p:nvSpPr>
            <p:spPr bwMode="auto">
              <a:xfrm>
                <a:off x="3587750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22" name="Freeform 356"/>
              <p:cNvSpPr>
                <a:spLocks/>
              </p:cNvSpPr>
              <p:nvPr/>
            </p:nvSpPr>
            <p:spPr bwMode="auto">
              <a:xfrm>
                <a:off x="3568700" y="4056063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9525 h 6"/>
                  <a:gd name="T6" fmla="*/ 9525 w 6"/>
                  <a:gd name="T7" fmla="*/ 9525 h 6"/>
                  <a:gd name="T8" fmla="*/ 9525 w 6"/>
                  <a:gd name="T9" fmla="*/ 9525 h 6"/>
                  <a:gd name="T10" fmla="*/ 9525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23" name="Freeform 357"/>
              <p:cNvSpPr>
                <a:spLocks/>
              </p:cNvSpPr>
              <p:nvPr/>
            </p:nvSpPr>
            <p:spPr bwMode="auto">
              <a:xfrm>
                <a:off x="3568700" y="40560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9525 h 13"/>
                  <a:gd name="T12" fmla="*/ 0 w 1588"/>
                  <a:gd name="T13" fmla="*/ 20637 h 13"/>
                  <a:gd name="T14" fmla="*/ 0 w 1588"/>
                  <a:gd name="T15" fmla="*/ 2063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3"/>
                  <a:gd name="T26" fmla="*/ 1588 w 158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24" name="Freeform 358"/>
              <p:cNvSpPr>
                <a:spLocks/>
              </p:cNvSpPr>
              <p:nvPr/>
            </p:nvSpPr>
            <p:spPr bwMode="auto">
              <a:xfrm>
                <a:off x="3557588" y="4056063"/>
                <a:ext cx="1587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25" name="Rectangle 359"/>
              <p:cNvSpPr>
                <a:spLocks noChangeArrowheads="1"/>
              </p:cNvSpPr>
              <p:nvPr/>
            </p:nvSpPr>
            <p:spPr bwMode="auto">
              <a:xfrm>
                <a:off x="3729038" y="406558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26" name="Freeform 360"/>
              <p:cNvSpPr>
                <a:spLocks/>
              </p:cNvSpPr>
              <p:nvPr/>
            </p:nvSpPr>
            <p:spPr bwMode="auto">
              <a:xfrm>
                <a:off x="3729038" y="4065588"/>
                <a:ext cx="1587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11112 h 7"/>
                  <a:gd name="T6" fmla="*/ 0 w 1588"/>
                  <a:gd name="T7" fmla="*/ 11112 h 7"/>
                  <a:gd name="T8" fmla="*/ 0 w 1588"/>
                  <a:gd name="T9" fmla="*/ 0 h 7"/>
                  <a:gd name="T10" fmla="*/ 0 w 15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7"/>
                  <a:gd name="T20" fmla="*/ 1588 w 158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27" name="Freeform 361"/>
              <p:cNvSpPr>
                <a:spLocks/>
              </p:cNvSpPr>
              <p:nvPr/>
            </p:nvSpPr>
            <p:spPr bwMode="auto">
              <a:xfrm>
                <a:off x="3729038" y="4076700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28" name="Freeform 362"/>
              <p:cNvSpPr>
                <a:spLocks/>
              </p:cNvSpPr>
              <p:nvPr/>
            </p:nvSpPr>
            <p:spPr bwMode="auto">
              <a:xfrm>
                <a:off x="3578225" y="4076700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9525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29" name="Rectangle 363"/>
              <p:cNvSpPr>
                <a:spLocks noChangeArrowheads="1"/>
              </p:cNvSpPr>
              <p:nvPr/>
            </p:nvSpPr>
            <p:spPr bwMode="auto">
              <a:xfrm>
                <a:off x="3568700" y="4076700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30" name="Freeform 364"/>
              <p:cNvSpPr>
                <a:spLocks/>
              </p:cNvSpPr>
              <p:nvPr/>
            </p:nvSpPr>
            <p:spPr bwMode="auto">
              <a:xfrm>
                <a:off x="3578225" y="4076700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31" name="Freeform 365"/>
              <p:cNvSpPr>
                <a:spLocks/>
              </p:cNvSpPr>
              <p:nvPr/>
            </p:nvSpPr>
            <p:spPr bwMode="auto">
              <a:xfrm>
                <a:off x="3527425" y="4076700"/>
                <a:ext cx="11113" cy="9525"/>
              </a:xfrm>
              <a:custGeom>
                <a:avLst/>
                <a:gdLst>
                  <a:gd name="T0" fmla="*/ 11113 w 7"/>
                  <a:gd name="T1" fmla="*/ 9525 h 6"/>
                  <a:gd name="T2" fmla="*/ 11113 w 7"/>
                  <a:gd name="T3" fmla="*/ 9525 h 6"/>
                  <a:gd name="T4" fmla="*/ 0 w 7"/>
                  <a:gd name="T5" fmla="*/ 9525 h 6"/>
                  <a:gd name="T6" fmla="*/ 0 w 7"/>
                  <a:gd name="T7" fmla="*/ 9525 h 6"/>
                  <a:gd name="T8" fmla="*/ 0 w 7"/>
                  <a:gd name="T9" fmla="*/ 9525 h 6"/>
                  <a:gd name="T10" fmla="*/ 0 w 7"/>
                  <a:gd name="T11" fmla="*/ 9525 h 6"/>
                  <a:gd name="T12" fmla="*/ 0 w 7"/>
                  <a:gd name="T13" fmla="*/ 9525 h 6"/>
                  <a:gd name="T14" fmla="*/ 11113 w 7"/>
                  <a:gd name="T15" fmla="*/ 9525 h 6"/>
                  <a:gd name="T16" fmla="*/ 11113 w 7"/>
                  <a:gd name="T17" fmla="*/ 9525 h 6"/>
                  <a:gd name="T18" fmla="*/ 11113 w 7"/>
                  <a:gd name="T19" fmla="*/ 0 h 6"/>
                  <a:gd name="T20" fmla="*/ 11113 w 7"/>
                  <a:gd name="T21" fmla="*/ 0 h 6"/>
                  <a:gd name="T22" fmla="*/ 11113 w 7"/>
                  <a:gd name="T23" fmla="*/ 9525 h 6"/>
                  <a:gd name="T24" fmla="*/ 11113 w 7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6"/>
                  <a:gd name="T41" fmla="*/ 7 w 7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32" name="Freeform 366"/>
              <p:cNvSpPr>
                <a:spLocks/>
              </p:cNvSpPr>
              <p:nvPr/>
            </p:nvSpPr>
            <p:spPr bwMode="auto">
              <a:xfrm>
                <a:off x="3587750" y="4076700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33" name="Freeform 367"/>
              <p:cNvSpPr>
                <a:spLocks/>
              </p:cNvSpPr>
              <p:nvPr/>
            </p:nvSpPr>
            <p:spPr bwMode="auto">
              <a:xfrm>
                <a:off x="3587750" y="4076700"/>
                <a:ext cx="11113" cy="9525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11113 w 7"/>
                  <a:gd name="T5" fmla="*/ 9525 h 6"/>
                  <a:gd name="T6" fmla="*/ 11113 w 7"/>
                  <a:gd name="T7" fmla="*/ 9525 h 6"/>
                  <a:gd name="T8" fmla="*/ 11113 w 7"/>
                  <a:gd name="T9" fmla="*/ 9525 h 6"/>
                  <a:gd name="T10" fmla="*/ 0 w 7"/>
                  <a:gd name="T11" fmla="*/ 0 h 6"/>
                  <a:gd name="T12" fmla="*/ 0 w 7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6"/>
                  <a:gd name="T23" fmla="*/ 7 w 7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34" name="Freeform 368"/>
              <p:cNvSpPr>
                <a:spLocks/>
              </p:cNvSpPr>
              <p:nvPr/>
            </p:nvSpPr>
            <p:spPr bwMode="auto">
              <a:xfrm>
                <a:off x="355758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35" name="Freeform 369"/>
              <p:cNvSpPr>
                <a:spLocks/>
              </p:cNvSpPr>
              <p:nvPr/>
            </p:nvSpPr>
            <p:spPr bwMode="auto">
              <a:xfrm>
                <a:off x="3568700" y="408622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36" name="Freeform 370"/>
              <p:cNvSpPr>
                <a:spLocks/>
              </p:cNvSpPr>
              <p:nvPr/>
            </p:nvSpPr>
            <p:spPr bwMode="auto">
              <a:xfrm>
                <a:off x="372903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37" name="Oval 371"/>
              <p:cNvSpPr>
                <a:spLocks noChangeArrowheads="1"/>
              </p:cNvSpPr>
              <p:nvPr/>
            </p:nvSpPr>
            <p:spPr bwMode="auto">
              <a:xfrm>
                <a:off x="3538538" y="4086225"/>
                <a:ext cx="1587" cy="95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38" name="Freeform 372"/>
              <p:cNvSpPr>
                <a:spLocks/>
              </p:cNvSpPr>
              <p:nvPr/>
            </p:nvSpPr>
            <p:spPr bwMode="auto">
              <a:xfrm>
                <a:off x="3729038" y="4095750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39" name="Rectangle 373"/>
              <p:cNvSpPr>
                <a:spLocks noChangeArrowheads="1"/>
              </p:cNvSpPr>
              <p:nvPr/>
            </p:nvSpPr>
            <p:spPr bwMode="auto">
              <a:xfrm>
                <a:off x="3598863" y="4095750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40" name="Freeform 380"/>
              <p:cNvSpPr>
                <a:spLocks/>
              </p:cNvSpPr>
              <p:nvPr/>
            </p:nvSpPr>
            <p:spPr bwMode="auto">
              <a:xfrm>
                <a:off x="4264025" y="3824288"/>
                <a:ext cx="261938" cy="331787"/>
              </a:xfrm>
              <a:custGeom>
                <a:avLst/>
                <a:gdLst>
                  <a:gd name="T0" fmla="*/ 141288 w 165"/>
                  <a:gd name="T1" fmla="*/ 9525 h 209"/>
                  <a:gd name="T2" fmla="*/ 141288 w 165"/>
                  <a:gd name="T3" fmla="*/ 9525 h 209"/>
                  <a:gd name="T4" fmla="*/ 100013 w 165"/>
                  <a:gd name="T5" fmla="*/ 0 h 209"/>
                  <a:gd name="T6" fmla="*/ 100013 w 165"/>
                  <a:gd name="T7" fmla="*/ 0 h 209"/>
                  <a:gd name="T8" fmla="*/ 90488 w 165"/>
                  <a:gd name="T9" fmla="*/ 9525 h 209"/>
                  <a:gd name="T10" fmla="*/ 80963 w 165"/>
                  <a:gd name="T11" fmla="*/ 20637 h 209"/>
                  <a:gd name="T12" fmla="*/ 80963 w 165"/>
                  <a:gd name="T13" fmla="*/ 20637 h 209"/>
                  <a:gd name="T14" fmla="*/ 50800 w 165"/>
                  <a:gd name="T15" fmla="*/ 60325 h 209"/>
                  <a:gd name="T16" fmla="*/ 39688 w 165"/>
                  <a:gd name="T17" fmla="*/ 111125 h 209"/>
                  <a:gd name="T18" fmla="*/ 39688 w 165"/>
                  <a:gd name="T19" fmla="*/ 111125 h 209"/>
                  <a:gd name="T20" fmla="*/ 39688 w 165"/>
                  <a:gd name="T21" fmla="*/ 160337 h 209"/>
                  <a:gd name="T22" fmla="*/ 30163 w 165"/>
                  <a:gd name="T23" fmla="*/ 211137 h 209"/>
                  <a:gd name="T24" fmla="*/ 30163 w 165"/>
                  <a:gd name="T25" fmla="*/ 211137 h 209"/>
                  <a:gd name="T26" fmla="*/ 9525 w 165"/>
                  <a:gd name="T27" fmla="*/ 252412 h 209"/>
                  <a:gd name="T28" fmla="*/ 0 w 165"/>
                  <a:gd name="T29" fmla="*/ 282575 h 209"/>
                  <a:gd name="T30" fmla="*/ 9525 w 165"/>
                  <a:gd name="T31" fmla="*/ 312737 h 209"/>
                  <a:gd name="T32" fmla="*/ 9525 w 165"/>
                  <a:gd name="T33" fmla="*/ 312737 h 209"/>
                  <a:gd name="T34" fmla="*/ 39688 w 165"/>
                  <a:gd name="T35" fmla="*/ 331787 h 209"/>
                  <a:gd name="T36" fmla="*/ 39688 w 165"/>
                  <a:gd name="T37" fmla="*/ 331787 h 209"/>
                  <a:gd name="T38" fmla="*/ 60325 w 165"/>
                  <a:gd name="T39" fmla="*/ 331787 h 209"/>
                  <a:gd name="T40" fmla="*/ 80963 w 165"/>
                  <a:gd name="T41" fmla="*/ 322262 h 209"/>
                  <a:gd name="T42" fmla="*/ 80963 w 165"/>
                  <a:gd name="T43" fmla="*/ 322262 h 209"/>
                  <a:gd name="T44" fmla="*/ 160338 w 165"/>
                  <a:gd name="T45" fmla="*/ 322262 h 209"/>
                  <a:gd name="T46" fmla="*/ 241300 w 165"/>
                  <a:gd name="T47" fmla="*/ 322262 h 209"/>
                  <a:gd name="T48" fmla="*/ 241300 w 165"/>
                  <a:gd name="T49" fmla="*/ 322262 h 209"/>
                  <a:gd name="T50" fmla="*/ 261938 w 165"/>
                  <a:gd name="T51" fmla="*/ 312737 h 209"/>
                  <a:gd name="T52" fmla="*/ 261938 w 165"/>
                  <a:gd name="T53" fmla="*/ 312737 h 209"/>
                  <a:gd name="T54" fmla="*/ 261938 w 165"/>
                  <a:gd name="T55" fmla="*/ 282575 h 209"/>
                  <a:gd name="T56" fmla="*/ 261938 w 165"/>
                  <a:gd name="T57" fmla="*/ 282575 h 209"/>
                  <a:gd name="T58" fmla="*/ 252413 w 165"/>
                  <a:gd name="T59" fmla="*/ 252412 h 209"/>
                  <a:gd name="T60" fmla="*/ 241300 w 165"/>
                  <a:gd name="T61" fmla="*/ 222250 h 209"/>
                  <a:gd name="T62" fmla="*/ 241300 w 165"/>
                  <a:gd name="T63" fmla="*/ 222250 h 209"/>
                  <a:gd name="T64" fmla="*/ 231775 w 165"/>
                  <a:gd name="T65" fmla="*/ 201612 h 209"/>
                  <a:gd name="T66" fmla="*/ 222250 w 165"/>
                  <a:gd name="T67" fmla="*/ 171450 h 209"/>
                  <a:gd name="T68" fmla="*/ 222250 w 165"/>
                  <a:gd name="T69" fmla="*/ 120650 h 209"/>
                  <a:gd name="T70" fmla="*/ 222250 w 165"/>
                  <a:gd name="T71" fmla="*/ 120650 h 209"/>
                  <a:gd name="T72" fmla="*/ 211138 w 165"/>
                  <a:gd name="T73" fmla="*/ 60325 h 209"/>
                  <a:gd name="T74" fmla="*/ 211138 w 165"/>
                  <a:gd name="T75" fmla="*/ 60325 h 209"/>
                  <a:gd name="T76" fmla="*/ 211138 w 165"/>
                  <a:gd name="T77" fmla="*/ 39687 h 209"/>
                  <a:gd name="T78" fmla="*/ 201613 w 165"/>
                  <a:gd name="T79" fmla="*/ 20637 h 209"/>
                  <a:gd name="T80" fmla="*/ 201613 w 165"/>
                  <a:gd name="T81" fmla="*/ 20637 h 209"/>
                  <a:gd name="T82" fmla="*/ 171450 w 165"/>
                  <a:gd name="T83" fmla="*/ 9525 h 209"/>
                  <a:gd name="T84" fmla="*/ 171450 w 165"/>
                  <a:gd name="T85" fmla="*/ 9525 h 209"/>
                  <a:gd name="T86" fmla="*/ 150813 w 165"/>
                  <a:gd name="T87" fmla="*/ 0 h 209"/>
                  <a:gd name="T88" fmla="*/ 141288 w 165"/>
                  <a:gd name="T89" fmla="*/ 0 h 209"/>
                  <a:gd name="T90" fmla="*/ 141288 w 165"/>
                  <a:gd name="T91" fmla="*/ 9525 h 2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5"/>
                  <a:gd name="T139" fmla="*/ 0 h 209"/>
                  <a:gd name="T140" fmla="*/ 165 w 165"/>
                  <a:gd name="T141" fmla="*/ 209 h 20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5" h="209">
                    <a:moveTo>
                      <a:pt x="89" y="6"/>
                    </a:moveTo>
                    <a:lnTo>
                      <a:pt x="89" y="6"/>
                    </a:lnTo>
                    <a:lnTo>
                      <a:pt x="63" y="0"/>
                    </a:lnTo>
                    <a:lnTo>
                      <a:pt x="57" y="6"/>
                    </a:lnTo>
                    <a:lnTo>
                      <a:pt x="51" y="13"/>
                    </a:lnTo>
                    <a:lnTo>
                      <a:pt x="32" y="38"/>
                    </a:lnTo>
                    <a:lnTo>
                      <a:pt x="25" y="70"/>
                    </a:lnTo>
                    <a:lnTo>
                      <a:pt x="25" y="101"/>
                    </a:lnTo>
                    <a:lnTo>
                      <a:pt x="19" y="133"/>
                    </a:lnTo>
                    <a:lnTo>
                      <a:pt x="6" y="159"/>
                    </a:lnTo>
                    <a:lnTo>
                      <a:pt x="0" y="178"/>
                    </a:lnTo>
                    <a:lnTo>
                      <a:pt x="6" y="197"/>
                    </a:lnTo>
                    <a:lnTo>
                      <a:pt x="25" y="209"/>
                    </a:lnTo>
                    <a:lnTo>
                      <a:pt x="38" y="209"/>
                    </a:lnTo>
                    <a:lnTo>
                      <a:pt x="51" y="203"/>
                    </a:lnTo>
                    <a:lnTo>
                      <a:pt x="101" y="203"/>
                    </a:lnTo>
                    <a:lnTo>
                      <a:pt x="152" y="203"/>
                    </a:lnTo>
                    <a:lnTo>
                      <a:pt x="165" y="197"/>
                    </a:lnTo>
                    <a:lnTo>
                      <a:pt x="165" y="178"/>
                    </a:lnTo>
                    <a:lnTo>
                      <a:pt x="159" y="159"/>
                    </a:lnTo>
                    <a:lnTo>
                      <a:pt x="152" y="140"/>
                    </a:lnTo>
                    <a:lnTo>
                      <a:pt x="146" y="127"/>
                    </a:lnTo>
                    <a:lnTo>
                      <a:pt x="140" y="108"/>
                    </a:lnTo>
                    <a:lnTo>
                      <a:pt x="140" y="76"/>
                    </a:lnTo>
                    <a:lnTo>
                      <a:pt x="133" y="38"/>
                    </a:lnTo>
                    <a:lnTo>
                      <a:pt x="133" y="25"/>
                    </a:lnTo>
                    <a:lnTo>
                      <a:pt x="127" y="13"/>
                    </a:lnTo>
                    <a:lnTo>
                      <a:pt x="108" y="6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41" name="Freeform 381"/>
              <p:cNvSpPr>
                <a:spLocks/>
              </p:cNvSpPr>
              <p:nvPr/>
            </p:nvSpPr>
            <p:spPr bwMode="auto">
              <a:xfrm>
                <a:off x="3295650" y="3733800"/>
                <a:ext cx="1392238" cy="2287588"/>
              </a:xfrm>
              <a:custGeom>
                <a:avLst/>
                <a:gdLst>
                  <a:gd name="T0" fmla="*/ 161925 w 877"/>
                  <a:gd name="T1" fmla="*/ 211138 h 1441"/>
                  <a:gd name="T2" fmla="*/ 242888 w 877"/>
                  <a:gd name="T3" fmla="*/ 90488 h 1441"/>
                  <a:gd name="T4" fmla="*/ 333375 w 877"/>
                  <a:gd name="T5" fmla="*/ 201613 h 1441"/>
                  <a:gd name="T6" fmla="*/ 342900 w 877"/>
                  <a:gd name="T7" fmla="*/ 271463 h 1441"/>
                  <a:gd name="T8" fmla="*/ 463550 w 877"/>
                  <a:gd name="T9" fmla="*/ 422275 h 1441"/>
                  <a:gd name="T10" fmla="*/ 685800 w 877"/>
                  <a:gd name="T11" fmla="*/ 292100 h 1441"/>
                  <a:gd name="T12" fmla="*/ 685800 w 877"/>
                  <a:gd name="T13" fmla="*/ 141288 h 1441"/>
                  <a:gd name="T14" fmla="*/ 736600 w 877"/>
                  <a:gd name="T15" fmla="*/ 19050 h 1441"/>
                  <a:gd name="T16" fmla="*/ 847725 w 877"/>
                  <a:gd name="T17" fmla="*/ 19050 h 1441"/>
                  <a:gd name="T18" fmla="*/ 887413 w 877"/>
                  <a:gd name="T19" fmla="*/ 171450 h 1441"/>
                  <a:gd name="T20" fmla="*/ 836613 w 877"/>
                  <a:gd name="T21" fmla="*/ 301625 h 1441"/>
                  <a:gd name="T22" fmla="*/ 1049338 w 877"/>
                  <a:gd name="T23" fmla="*/ 331788 h 1441"/>
                  <a:gd name="T24" fmla="*/ 1028700 w 877"/>
                  <a:gd name="T25" fmla="*/ 282575 h 1441"/>
                  <a:gd name="T26" fmla="*/ 1049338 w 877"/>
                  <a:gd name="T27" fmla="*/ 120650 h 1441"/>
                  <a:gd name="T28" fmla="*/ 1179513 w 877"/>
                  <a:gd name="T29" fmla="*/ 211138 h 1441"/>
                  <a:gd name="T30" fmla="*/ 1169988 w 877"/>
                  <a:gd name="T31" fmla="*/ 312738 h 1441"/>
                  <a:gd name="T32" fmla="*/ 1160463 w 877"/>
                  <a:gd name="T33" fmla="*/ 342900 h 1441"/>
                  <a:gd name="T34" fmla="*/ 1320800 w 877"/>
                  <a:gd name="T35" fmla="*/ 433388 h 1441"/>
                  <a:gd name="T36" fmla="*/ 1290638 w 877"/>
                  <a:gd name="T37" fmla="*/ 584200 h 1441"/>
                  <a:gd name="T38" fmla="*/ 1281113 w 877"/>
                  <a:gd name="T39" fmla="*/ 1411288 h 1441"/>
                  <a:gd name="T40" fmla="*/ 1270000 w 877"/>
                  <a:gd name="T41" fmla="*/ 1522413 h 1441"/>
                  <a:gd name="T42" fmla="*/ 1350963 w 877"/>
                  <a:gd name="T43" fmla="*/ 1944688 h 1441"/>
                  <a:gd name="T44" fmla="*/ 1239838 w 877"/>
                  <a:gd name="T45" fmla="*/ 1955801 h 1441"/>
                  <a:gd name="T46" fmla="*/ 1160463 w 877"/>
                  <a:gd name="T47" fmla="*/ 1874838 h 1441"/>
                  <a:gd name="T48" fmla="*/ 1160463 w 877"/>
                  <a:gd name="T49" fmla="*/ 1511300 h 1441"/>
                  <a:gd name="T50" fmla="*/ 1058863 w 877"/>
                  <a:gd name="T51" fmla="*/ 1077913 h 1441"/>
                  <a:gd name="T52" fmla="*/ 1068388 w 877"/>
                  <a:gd name="T53" fmla="*/ 1450975 h 1441"/>
                  <a:gd name="T54" fmla="*/ 1139825 w 877"/>
                  <a:gd name="T55" fmla="*/ 1814513 h 1441"/>
                  <a:gd name="T56" fmla="*/ 1089025 w 877"/>
                  <a:gd name="T57" fmla="*/ 1865313 h 1441"/>
                  <a:gd name="T58" fmla="*/ 989013 w 877"/>
                  <a:gd name="T59" fmla="*/ 1874838 h 1441"/>
                  <a:gd name="T60" fmla="*/ 977900 w 877"/>
                  <a:gd name="T61" fmla="*/ 1592263 h 1441"/>
                  <a:gd name="T62" fmla="*/ 908050 w 877"/>
                  <a:gd name="T63" fmla="*/ 1784351 h 1441"/>
                  <a:gd name="T64" fmla="*/ 817563 w 877"/>
                  <a:gd name="T65" fmla="*/ 2046288 h 1441"/>
                  <a:gd name="T66" fmla="*/ 787400 w 877"/>
                  <a:gd name="T67" fmla="*/ 1965326 h 1441"/>
                  <a:gd name="T68" fmla="*/ 787400 w 877"/>
                  <a:gd name="T69" fmla="*/ 1712913 h 1441"/>
                  <a:gd name="T70" fmla="*/ 766763 w 877"/>
                  <a:gd name="T71" fmla="*/ 1279525 h 1441"/>
                  <a:gd name="T72" fmla="*/ 715963 w 877"/>
                  <a:gd name="T73" fmla="*/ 1481138 h 1441"/>
                  <a:gd name="T74" fmla="*/ 695325 w 877"/>
                  <a:gd name="T75" fmla="*/ 2016126 h 1441"/>
                  <a:gd name="T76" fmla="*/ 685800 w 877"/>
                  <a:gd name="T77" fmla="*/ 2097088 h 1441"/>
                  <a:gd name="T78" fmla="*/ 646113 w 877"/>
                  <a:gd name="T79" fmla="*/ 2206626 h 1441"/>
                  <a:gd name="T80" fmla="*/ 514350 w 877"/>
                  <a:gd name="T81" fmla="*/ 2278063 h 1441"/>
                  <a:gd name="T82" fmla="*/ 554038 w 877"/>
                  <a:gd name="T83" fmla="*/ 1925638 h 1441"/>
                  <a:gd name="T84" fmla="*/ 554038 w 877"/>
                  <a:gd name="T85" fmla="*/ 1370013 h 1441"/>
                  <a:gd name="T86" fmla="*/ 544513 w 877"/>
                  <a:gd name="T87" fmla="*/ 1089025 h 1441"/>
                  <a:gd name="T88" fmla="*/ 463550 w 877"/>
                  <a:gd name="T89" fmla="*/ 1179513 h 1441"/>
                  <a:gd name="T90" fmla="*/ 523875 w 877"/>
                  <a:gd name="T91" fmla="*/ 1733551 h 1441"/>
                  <a:gd name="T92" fmla="*/ 514350 w 877"/>
                  <a:gd name="T93" fmla="*/ 2025651 h 1441"/>
                  <a:gd name="T94" fmla="*/ 423863 w 877"/>
                  <a:gd name="T95" fmla="*/ 2076451 h 1441"/>
                  <a:gd name="T96" fmla="*/ 403225 w 877"/>
                  <a:gd name="T97" fmla="*/ 1884363 h 1441"/>
                  <a:gd name="T98" fmla="*/ 292100 w 877"/>
                  <a:gd name="T99" fmla="*/ 1309688 h 1441"/>
                  <a:gd name="T100" fmla="*/ 292100 w 877"/>
                  <a:gd name="T101" fmla="*/ 1582738 h 1441"/>
                  <a:gd name="T102" fmla="*/ 303213 w 877"/>
                  <a:gd name="T103" fmla="*/ 1895476 h 1441"/>
                  <a:gd name="T104" fmla="*/ 212725 w 877"/>
                  <a:gd name="T105" fmla="*/ 1974851 h 1441"/>
                  <a:gd name="T106" fmla="*/ 171450 w 877"/>
                  <a:gd name="T107" fmla="*/ 1874838 h 1441"/>
                  <a:gd name="T108" fmla="*/ 141288 w 877"/>
                  <a:gd name="T109" fmla="*/ 1622425 h 1441"/>
                  <a:gd name="T110" fmla="*/ 11113 w 877"/>
                  <a:gd name="T111" fmla="*/ 1098550 h 1441"/>
                  <a:gd name="T112" fmla="*/ 50800 w 877"/>
                  <a:gd name="T113" fmla="*/ 533400 h 14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77"/>
                  <a:gd name="T172" fmla="*/ 0 h 1441"/>
                  <a:gd name="T173" fmla="*/ 877 w 877"/>
                  <a:gd name="T174" fmla="*/ 1441 h 14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77" h="1441">
                    <a:moveTo>
                      <a:pt x="57" y="279"/>
                    </a:moveTo>
                    <a:lnTo>
                      <a:pt x="127" y="247"/>
                    </a:lnTo>
                    <a:lnTo>
                      <a:pt x="134" y="222"/>
                    </a:lnTo>
                    <a:lnTo>
                      <a:pt x="121" y="216"/>
                    </a:lnTo>
                    <a:lnTo>
                      <a:pt x="108" y="184"/>
                    </a:lnTo>
                    <a:lnTo>
                      <a:pt x="102" y="133"/>
                    </a:lnTo>
                    <a:lnTo>
                      <a:pt x="102" y="101"/>
                    </a:lnTo>
                    <a:lnTo>
                      <a:pt x="108" y="89"/>
                    </a:lnTo>
                    <a:lnTo>
                      <a:pt x="121" y="70"/>
                    </a:lnTo>
                    <a:lnTo>
                      <a:pt x="134" y="63"/>
                    </a:lnTo>
                    <a:lnTo>
                      <a:pt x="153" y="57"/>
                    </a:lnTo>
                    <a:lnTo>
                      <a:pt x="172" y="70"/>
                    </a:lnTo>
                    <a:lnTo>
                      <a:pt x="197" y="89"/>
                    </a:lnTo>
                    <a:lnTo>
                      <a:pt x="203" y="101"/>
                    </a:lnTo>
                    <a:lnTo>
                      <a:pt x="210" y="127"/>
                    </a:lnTo>
                    <a:lnTo>
                      <a:pt x="216" y="127"/>
                    </a:lnTo>
                    <a:lnTo>
                      <a:pt x="216" y="133"/>
                    </a:lnTo>
                    <a:lnTo>
                      <a:pt x="216" y="146"/>
                    </a:lnTo>
                    <a:lnTo>
                      <a:pt x="216" y="165"/>
                    </a:lnTo>
                    <a:lnTo>
                      <a:pt x="216" y="171"/>
                    </a:lnTo>
                    <a:lnTo>
                      <a:pt x="210" y="165"/>
                    </a:lnTo>
                    <a:lnTo>
                      <a:pt x="210" y="197"/>
                    </a:lnTo>
                    <a:lnTo>
                      <a:pt x="216" y="216"/>
                    </a:lnTo>
                    <a:lnTo>
                      <a:pt x="222" y="228"/>
                    </a:lnTo>
                    <a:lnTo>
                      <a:pt x="248" y="247"/>
                    </a:lnTo>
                    <a:lnTo>
                      <a:pt x="292" y="266"/>
                    </a:lnTo>
                    <a:lnTo>
                      <a:pt x="343" y="235"/>
                    </a:lnTo>
                    <a:lnTo>
                      <a:pt x="381" y="216"/>
                    </a:lnTo>
                    <a:lnTo>
                      <a:pt x="419" y="209"/>
                    </a:lnTo>
                    <a:lnTo>
                      <a:pt x="426" y="190"/>
                    </a:lnTo>
                    <a:lnTo>
                      <a:pt x="432" y="184"/>
                    </a:lnTo>
                    <a:lnTo>
                      <a:pt x="432" y="133"/>
                    </a:lnTo>
                    <a:lnTo>
                      <a:pt x="426" y="114"/>
                    </a:lnTo>
                    <a:lnTo>
                      <a:pt x="419" y="95"/>
                    </a:lnTo>
                    <a:lnTo>
                      <a:pt x="426" y="89"/>
                    </a:lnTo>
                    <a:lnTo>
                      <a:pt x="432" y="89"/>
                    </a:lnTo>
                    <a:lnTo>
                      <a:pt x="438" y="57"/>
                    </a:lnTo>
                    <a:lnTo>
                      <a:pt x="445" y="31"/>
                    </a:lnTo>
                    <a:lnTo>
                      <a:pt x="451" y="19"/>
                    </a:lnTo>
                    <a:lnTo>
                      <a:pt x="464" y="12"/>
                    </a:lnTo>
                    <a:lnTo>
                      <a:pt x="470" y="12"/>
                    </a:lnTo>
                    <a:lnTo>
                      <a:pt x="489" y="6"/>
                    </a:lnTo>
                    <a:lnTo>
                      <a:pt x="508" y="0"/>
                    </a:lnTo>
                    <a:lnTo>
                      <a:pt x="521" y="6"/>
                    </a:lnTo>
                    <a:lnTo>
                      <a:pt x="534" y="12"/>
                    </a:lnTo>
                    <a:lnTo>
                      <a:pt x="546" y="25"/>
                    </a:lnTo>
                    <a:lnTo>
                      <a:pt x="559" y="44"/>
                    </a:lnTo>
                    <a:lnTo>
                      <a:pt x="559" y="57"/>
                    </a:lnTo>
                    <a:lnTo>
                      <a:pt x="559" y="70"/>
                    </a:lnTo>
                    <a:lnTo>
                      <a:pt x="559" y="108"/>
                    </a:lnTo>
                    <a:lnTo>
                      <a:pt x="559" y="127"/>
                    </a:lnTo>
                    <a:lnTo>
                      <a:pt x="553" y="146"/>
                    </a:lnTo>
                    <a:lnTo>
                      <a:pt x="546" y="152"/>
                    </a:lnTo>
                    <a:lnTo>
                      <a:pt x="527" y="190"/>
                    </a:lnTo>
                    <a:lnTo>
                      <a:pt x="521" y="222"/>
                    </a:lnTo>
                    <a:lnTo>
                      <a:pt x="527" y="241"/>
                    </a:lnTo>
                    <a:lnTo>
                      <a:pt x="584" y="260"/>
                    </a:lnTo>
                    <a:lnTo>
                      <a:pt x="635" y="254"/>
                    </a:lnTo>
                    <a:lnTo>
                      <a:pt x="661" y="222"/>
                    </a:lnTo>
                    <a:lnTo>
                      <a:pt x="661" y="209"/>
                    </a:lnTo>
                    <a:lnTo>
                      <a:pt x="654" y="203"/>
                    </a:lnTo>
                    <a:lnTo>
                      <a:pt x="642" y="209"/>
                    </a:lnTo>
                    <a:lnTo>
                      <a:pt x="648" y="190"/>
                    </a:lnTo>
                    <a:lnTo>
                      <a:pt x="648" y="178"/>
                    </a:lnTo>
                    <a:lnTo>
                      <a:pt x="642" y="165"/>
                    </a:lnTo>
                    <a:lnTo>
                      <a:pt x="642" y="152"/>
                    </a:lnTo>
                    <a:lnTo>
                      <a:pt x="642" y="133"/>
                    </a:lnTo>
                    <a:lnTo>
                      <a:pt x="642" y="108"/>
                    </a:lnTo>
                    <a:lnTo>
                      <a:pt x="661" y="76"/>
                    </a:lnTo>
                    <a:lnTo>
                      <a:pt x="667" y="63"/>
                    </a:lnTo>
                    <a:lnTo>
                      <a:pt x="686" y="63"/>
                    </a:lnTo>
                    <a:lnTo>
                      <a:pt x="699" y="63"/>
                    </a:lnTo>
                    <a:lnTo>
                      <a:pt x="724" y="70"/>
                    </a:lnTo>
                    <a:lnTo>
                      <a:pt x="743" y="101"/>
                    </a:lnTo>
                    <a:lnTo>
                      <a:pt x="743" y="133"/>
                    </a:lnTo>
                    <a:lnTo>
                      <a:pt x="743" y="146"/>
                    </a:lnTo>
                    <a:lnTo>
                      <a:pt x="743" y="158"/>
                    </a:lnTo>
                    <a:lnTo>
                      <a:pt x="737" y="171"/>
                    </a:lnTo>
                    <a:lnTo>
                      <a:pt x="737" y="197"/>
                    </a:lnTo>
                    <a:lnTo>
                      <a:pt x="731" y="197"/>
                    </a:lnTo>
                    <a:lnTo>
                      <a:pt x="724" y="197"/>
                    </a:lnTo>
                    <a:lnTo>
                      <a:pt x="724" y="209"/>
                    </a:lnTo>
                    <a:lnTo>
                      <a:pt x="731" y="216"/>
                    </a:lnTo>
                    <a:lnTo>
                      <a:pt x="756" y="235"/>
                    </a:lnTo>
                    <a:lnTo>
                      <a:pt x="800" y="235"/>
                    </a:lnTo>
                    <a:lnTo>
                      <a:pt x="819" y="247"/>
                    </a:lnTo>
                    <a:lnTo>
                      <a:pt x="832" y="260"/>
                    </a:lnTo>
                    <a:lnTo>
                      <a:pt x="832" y="273"/>
                    </a:lnTo>
                    <a:lnTo>
                      <a:pt x="832" y="279"/>
                    </a:lnTo>
                    <a:lnTo>
                      <a:pt x="832" y="292"/>
                    </a:lnTo>
                    <a:lnTo>
                      <a:pt x="819" y="324"/>
                    </a:lnTo>
                    <a:lnTo>
                      <a:pt x="813" y="368"/>
                    </a:lnTo>
                    <a:lnTo>
                      <a:pt x="800" y="406"/>
                    </a:lnTo>
                    <a:lnTo>
                      <a:pt x="788" y="444"/>
                    </a:lnTo>
                    <a:lnTo>
                      <a:pt x="826" y="597"/>
                    </a:lnTo>
                    <a:lnTo>
                      <a:pt x="794" y="609"/>
                    </a:lnTo>
                    <a:lnTo>
                      <a:pt x="807" y="889"/>
                    </a:lnTo>
                    <a:lnTo>
                      <a:pt x="807" y="895"/>
                    </a:lnTo>
                    <a:lnTo>
                      <a:pt x="807" y="901"/>
                    </a:lnTo>
                    <a:lnTo>
                      <a:pt x="807" y="914"/>
                    </a:lnTo>
                    <a:lnTo>
                      <a:pt x="800" y="940"/>
                    </a:lnTo>
                    <a:lnTo>
                      <a:pt x="800" y="959"/>
                    </a:lnTo>
                    <a:lnTo>
                      <a:pt x="800" y="1009"/>
                    </a:lnTo>
                    <a:lnTo>
                      <a:pt x="794" y="1048"/>
                    </a:lnTo>
                    <a:lnTo>
                      <a:pt x="800" y="1111"/>
                    </a:lnTo>
                    <a:lnTo>
                      <a:pt x="807" y="1187"/>
                    </a:lnTo>
                    <a:lnTo>
                      <a:pt x="826" y="1206"/>
                    </a:lnTo>
                    <a:lnTo>
                      <a:pt x="851" y="1225"/>
                    </a:lnTo>
                    <a:lnTo>
                      <a:pt x="870" y="1238"/>
                    </a:lnTo>
                    <a:lnTo>
                      <a:pt x="877" y="1251"/>
                    </a:lnTo>
                    <a:lnTo>
                      <a:pt x="794" y="1238"/>
                    </a:lnTo>
                    <a:lnTo>
                      <a:pt x="788" y="1238"/>
                    </a:lnTo>
                    <a:lnTo>
                      <a:pt x="781" y="1232"/>
                    </a:lnTo>
                    <a:lnTo>
                      <a:pt x="775" y="1219"/>
                    </a:lnTo>
                    <a:lnTo>
                      <a:pt x="762" y="1200"/>
                    </a:lnTo>
                    <a:lnTo>
                      <a:pt x="743" y="1187"/>
                    </a:lnTo>
                    <a:lnTo>
                      <a:pt x="737" y="1213"/>
                    </a:lnTo>
                    <a:lnTo>
                      <a:pt x="731" y="1213"/>
                    </a:lnTo>
                    <a:lnTo>
                      <a:pt x="731" y="1181"/>
                    </a:lnTo>
                    <a:lnTo>
                      <a:pt x="724" y="1175"/>
                    </a:lnTo>
                    <a:lnTo>
                      <a:pt x="724" y="1117"/>
                    </a:lnTo>
                    <a:lnTo>
                      <a:pt x="731" y="1073"/>
                    </a:lnTo>
                    <a:lnTo>
                      <a:pt x="731" y="990"/>
                    </a:lnTo>
                    <a:lnTo>
                      <a:pt x="731" y="971"/>
                    </a:lnTo>
                    <a:lnTo>
                      <a:pt x="731" y="952"/>
                    </a:lnTo>
                    <a:lnTo>
                      <a:pt x="718" y="921"/>
                    </a:lnTo>
                    <a:lnTo>
                      <a:pt x="718" y="876"/>
                    </a:lnTo>
                    <a:lnTo>
                      <a:pt x="711" y="800"/>
                    </a:lnTo>
                    <a:lnTo>
                      <a:pt x="692" y="724"/>
                    </a:lnTo>
                    <a:lnTo>
                      <a:pt x="673" y="673"/>
                    </a:lnTo>
                    <a:lnTo>
                      <a:pt x="667" y="679"/>
                    </a:lnTo>
                    <a:lnTo>
                      <a:pt x="667" y="705"/>
                    </a:lnTo>
                    <a:lnTo>
                      <a:pt x="667" y="774"/>
                    </a:lnTo>
                    <a:lnTo>
                      <a:pt x="667" y="844"/>
                    </a:lnTo>
                    <a:lnTo>
                      <a:pt x="667" y="870"/>
                    </a:lnTo>
                    <a:lnTo>
                      <a:pt x="673" y="889"/>
                    </a:lnTo>
                    <a:lnTo>
                      <a:pt x="673" y="914"/>
                    </a:lnTo>
                    <a:lnTo>
                      <a:pt x="680" y="952"/>
                    </a:lnTo>
                    <a:lnTo>
                      <a:pt x="686" y="990"/>
                    </a:lnTo>
                    <a:lnTo>
                      <a:pt x="699" y="1028"/>
                    </a:lnTo>
                    <a:lnTo>
                      <a:pt x="705" y="1060"/>
                    </a:lnTo>
                    <a:lnTo>
                      <a:pt x="718" y="1098"/>
                    </a:lnTo>
                    <a:lnTo>
                      <a:pt x="718" y="1143"/>
                    </a:lnTo>
                    <a:lnTo>
                      <a:pt x="711" y="1143"/>
                    </a:lnTo>
                    <a:lnTo>
                      <a:pt x="705" y="1168"/>
                    </a:lnTo>
                    <a:lnTo>
                      <a:pt x="699" y="1175"/>
                    </a:lnTo>
                    <a:lnTo>
                      <a:pt x="692" y="1149"/>
                    </a:lnTo>
                    <a:lnTo>
                      <a:pt x="686" y="1175"/>
                    </a:lnTo>
                    <a:lnTo>
                      <a:pt x="680" y="1181"/>
                    </a:lnTo>
                    <a:lnTo>
                      <a:pt x="673" y="1194"/>
                    </a:lnTo>
                    <a:lnTo>
                      <a:pt x="661" y="1200"/>
                    </a:lnTo>
                    <a:lnTo>
                      <a:pt x="610" y="1213"/>
                    </a:lnTo>
                    <a:lnTo>
                      <a:pt x="604" y="1200"/>
                    </a:lnTo>
                    <a:lnTo>
                      <a:pt x="623" y="1181"/>
                    </a:lnTo>
                    <a:lnTo>
                      <a:pt x="629" y="1162"/>
                    </a:lnTo>
                    <a:lnTo>
                      <a:pt x="642" y="1149"/>
                    </a:lnTo>
                    <a:lnTo>
                      <a:pt x="648" y="1124"/>
                    </a:lnTo>
                    <a:lnTo>
                      <a:pt x="635" y="1086"/>
                    </a:lnTo>
                    <a:lnTo>
                      <a:pt x="629" y="1048"/>
                    </a:lnTo>
                    <a:lnTo>
                      <a:pt x="616" y="1003"/>
                    </a:lnTo>
                    <a:lnTo>
                      <a:pt x="610" y="952"/>
                    </a:lnTo>
                    <a:lnTo>
                      <a:pt x="604" y="908"/>
                    </a:lnTo>
                    <a:lnTo>
                      <a:pt x="597" y="844"/>
                    </a:lnTo>
                    <a:lnTo>
                      <a:pt x="578" y="959"/>
                    </a:lnTo>
                    <a:lnTo>
                      <a:pt x="572" y="1022"/>
                    </a:lnTo>
                    <a:lnTo>
                      <a:pt x="572" y="1124"/>
                    </a:lnTo>
                    <a:lnTo>
                      <a:pt x="546" y="1200"/>
                    </a:lnTo>
                    <a:lnTo>
                      <a:pt x="559" y="1244"/>
                    </a:lnTo>
                    <a:lnTo>
                      <a:pt x="578" y="1263"/>
                    </a:lnTo>
                    <a:lnTo>
                      <a:pt x="578" y="1308"/>
                    </a:lnTo>
                    <a:lnTo>
                      <a:pt x="540" y="1314"/>
                    </a:lnTo>
                    <a:lnTo>
                      <a:pt x="515" y="1289"/>
                    </a:lnTo>
                    <a:lnTo>
                      <a:pt x="508" y="1282"/>
                    </a:lnTo>
                    <a:lnTo>
                      <a:pt x="502" y="1276"/>
                    </a:lnTo>
                    <a:lnTo>
                      <a:pt x="502" y="1257"/>
                    </a:lnTo>
                    <a:lnTo>
                      <a:pt x="496" y="1238"/>
                    </a:lnTo>
                    <a:lnTo>
                      <a:pt x="477" y="1225"/>
                    </a:lnTo>
                    <a:lnTo>
                      <a:pt x="477" y="1206"/>
                    </a:lnTo>
                    <a:lnTo>
                      <a:pt x="483" y="1181"/>
                    </a:lnTo>
                    <a:lnTo>
                      <a:pt x="483" y="1143"/>
                    </a:lnTo>
                    <a:lnTo>
                      <a:pt x="483" y="1117"/>
                    </a:lnTo>
                    <a:lnTo>
                      <a:pt x="496" y="1079"/>
                    </a:lnTo>
                    <a:lnTo>
                      <a:pt x="496" y="1022"/>
                    </a:lnTo>
                    <a:lnTo>
                      <a:pt x="496" y="952"/>
                    </a:lnTo>
                    <a:lnTo>
                      <a:pt x="489" y="895"/>
                    </a:lnTo>
                    <a:lnTo>
                      <a:pt x="489" y="844"/>
                    </a:lnTo>
                    <a:lnTo>
                      <a:pt x="483" y="819"/>
                    </a:lnTo>
                    <a:lnTo>
                      <a:pt x="483" y="806"/>
                    </a:lnTo>
                    <a:lnTo>
                      <a:pt x="477" y="819"/>
                    </a:lnTo>
                    <a:lnTo>
                      <a:pt x="457" y="889"/>
                    </a:lnTo>
                    <a:lnTo>
                      <a:pt x="451" y="927"/>
                    </a:lnTo>
                    <a:lnTo>
                      <a:pt x="451" y="933"/>
                    </a:lnTo>
                    <a:lnTo>
                      <a:pt x="451" y="1003"/>
                    </a:lnTo>
                    <a:lnTo>
                      <a:pt x="451" y="1086"/>
                    </a:lnTo>
                    <a:lnTo>
                      <a:pt x="451" y="1155"/>
                    </a:lnTo>
                    <a:lnTo>
                      <a:pt x="445" y="1238"/>
                    </a:lnTo>
                    <a:lnTo>
                      <a:pt x="438" y="1270"/>
                    </a:lnTo>
                    <a:lnTo>
                      <a:pt x="432" y="1282"/>
                    </a:lnTo>
                    <a:lnTo>
                      <a:pt x="426" y="1289"/>
                    </a:lnTo>
                    <a:lnTo>
                      <a:pt x="432" y="1295"/>
                    </a:lnTo>
                    <a:lnTo>
                      <a:pt x="432" y="1314"/>
                    </a:lnTo>
                    <a:lnTo>
                      <a:pt x="432" y="1321"/>
                    </a:lnTo>
                    <a:lnTo>
                      <a:pt x="432" y="1327"/>
                    </a:lnTo>
                    <a:lnTo>
                      <a:pt x="419" y="1352"/>
                    </a:lnTo>
                    <a:lnTo>
                      <a:pt x="407" y="1352"/>
                    </a:lnTo>
                    <a:lnTo>
                      <a:pt x="407" y="1378"/>
                    </a:lnTo>
                    <a:lnTo>
                      <a:pt x="407" y="1390"/>
                    </a:lnTo>
                    <a:lnTo>
                      <a:pt x="400" y="1403"/>
                    </a:lnTo>
                    <a:lnTo>
                      <a:pt x="394" y="1416"/>
                    </a:lnTo>
                    <a:lnTo>
                      <a:pt x="375" y="1435"/>
                    </a:lnTo>
                    <a:lnTo>
                      <a:pt x="369" y="1441"/>
                    </a:lnTo>
                    <a:lnTo>
                      <a:pt x="324" y="1435"/>
                    </a:lnTo>
                    <a:lnTo>
                      <a:pt x="324" y="1390"/>
                    </a:lnTo>
                    <a:lnTo>
                      <a:pt x="330" y="1378"/>
                    </a:lnTo>
                    <a:lnTo>
                      <a:pt x="349" y="1327"/>
                    </a:lnTo>
                    <a:lnTo>
                      <a:pt x="356" y="1308"/>
                    </a:lnTo>
                    <a:lnTo>
                      <a:pt x="349" y="1270"/>
                    </a:lnTo>
                    <a:lnTo>
                      <a:pt x="349" y="1213"/>
                    </a:lnTo>
                    <a:lnTo>
                      <a:pt x="343" y="1143"/>
                    </a:lnTo>
                    <a:lnTo>
                      <a:pt x="349" y="1079"/>
                    </a:lnTo>
                    <a:lnTo>
                      <a:pt x="349" y="1016"/>
                    </a:lnTo>
                    <a:lnTo>
                      <a:pt x="356" y="946"/>
                    </a:lnTo>
                    <a:lnTo>
                      <a:pt x="349" y="908"/>
                    </a:lnTo>
                    <a:lnTo>
                      <a:pt x="349" y="863"/>
                    </a:lnTo>
                    <a:lnTo>
                      <a:pt x="349" y="781"/>
                    </a:lnTo>
                    <a:lnTo>
                      <a:pt x="356" y="736"/>
                    </a:lnTo>
                    <a:lnTo>
                      <a:pt x="362" y="698"/>
                    </a:lnTo>
                    <a:lnTo>
                      <a:pt x="362" y="692"/>
                    </a:lnTo>
                    <a:lnTo>
                      <a:pt x="356" y="686"/>
                    </a:lnTo>
                    <a:lnTo>
                      <a:pt x="343" y="686"/>
                    </a:lnTo>
                    <a:lnTo>
                      <a:pt x="337" y="679"/>
                    </a:lnTo>
                    <a:lnTo>
                      <a:pt x="330" y="667"/>
                    </a:lnTo>
                    <a:lnTo>
                      <a:pt x="305" y="698"/>
                    </a:lnTo>
                    <a:lnTo>
                      <a:pt x="299" y="698"/>
                    </a:lnTo>
                    <a:lnTo>
                      <a:pt x="299" y="717"/>
                    </a:lnTo>
                    <a:lnTo>
                      <a:pt x="292" y="743"/>
                    </a:lnTo>
                    <a:lnTo>
                      <a:pt x="292" y="876"/>
                    </a:lnTo>
                    <a:lnTo>
                      <a:pt x="305" y="914"/>
                    </a:lnTo>
                    <a:lnTo>
                      <a:pt x="311" y="952"/>
                    </a:lnTo>
                    <a:lnTo>
                      <a:pt x="311" y="997"/>
                    </a:lnTo>
                    <a:lnTo>
                      <a:pt x="324" y="1048"/>
                    </a:lnTo>
                    <a:lnTo>
                      <a:pt x="330" y="1092"/>
                    </a:lnTo>
                    <a:lnTo>
                      <a:pt x="337" y="1149"/>
                    </a:lnTo>
                    <a:lnTo>
                      <a:pt x="330" y="1162"/>
                    </a:lnTo>
                    <a:lnTo>
                      <a:pt x="337" y="1181"/>
                    </a:lnTo>
                    <a:lnTo>
                      <a:pt x="324" y="1206"/>
                    </a:lnTo>
                    <a:lnTo>
                      <a:pt x="324" y="1276"/>
                    </a:lnTo>
                    <a:lnTo>
                      <a:pt x="324" y="1282"/>
                    </a:lnTo>
                    <a:lnTo>
                      <a:pt x="318" y="1295"/>
                    </a:lnTo>
                    <a:lnTo>
                      <a:pt x="305" y="1302"/>
                    </a:lnTo>
                    <a:lnTo>
                      <a:pt x="280" y="1308"/>
                    </a:lnTo>
                    <a:lnTo>
                      <a:pt x="267" y="1308"/>
                    </a:lnTo>
                    <a:lnTo>
                      <a:pt x="254" y="1302"/>
                    </a:lnTo>
                    <a:lnTo>
                      <a:pt x="248" y="1282"/>
                    </a:lnTo>
                    <a:lnTo>
                      <a:pt x="254" y="1257"/>
                    </a:lnTo>
                    <a:lnTo>
                      <a:pt x="261" y="1238"/>
                    </a:lnTo>
                    <a:lnTo>
                      <a:pt x="267" y="1213"/>
                    </a:lnTo>
                    <a:lnTo>
                      <a:pt x="254" y="1187"/>
                    </a:lnTo>
                    <a:lnTo>
                      <a:pt x="261" y="1168"/>
                    </a:lnTo>
                    <a:lnTo>
                      <a:pt x="242" y="1130"/>
                    </a:lnTo>
                    <a:lnTo>
                      <a:pt x="222" y="1041"/>
                    </a:lnTo>
                    <a:lnTo>
                      <a:pt x="203" y="940"/>
                    </a:lnTo>
                    <a:lnTo>
                      <a:pt x="191" y="876"/>
                    </a:lnTo>
                    <a:lnTo>
                      <a:pt x="184" y="825"/>
                    </a:lnTo>
                    <a:lnTo>
                      <a:pt x="172" y="838"/>
                    </a:lnTo>
                    <a:lnTo>
                      <a:pt x="172" y="882"/>
                    </a:lnTo>
                    <a:lnTo>
                      <a:pt x="172" y="908"/>
                    </a:lnTo>
                    <a:lnTo>
                      <a:pt x="178" y="933"/>
                    </a:lnTo>
                    <a:lnTo>
                      <a:pt x="178" y="959"/>
                    </a:lnTo>
                    <a:lnTo>
                      <a:pt x="184" y="997"/>
                    </a:lnTo>
                    <a:lnTo>
                      <a:pt x="184" y="1054"/>
                    </a:lnTo>
                    <a:lnTo>
                      <a:pt x="191" y="1098"/>
                    </a:lnTo>
                    <a:lnTo>
                      <a:pt x="197" y="1111"/>
                    </a:lnTo>
                    <a:lnTo>
                      <a:pt x="203" y="1136"/>
                    </a:lnTo>
                    <a:lnTo>
                      <a:pt x="191" y="1155"/>
                    </a:lnTo>
                    <a:lnTo>
                      <a:pt x="191" y="1194"/>
                    </a:lnTo>
                    <a:lnTo>
                      <a:pt x="172" y="1206"/>
                    </a:lnTo>
                    <a:lnTo>
                      <a:pt x="165" y="1200"/>
                    </a:lnTo>
                    <a:lnTo>
                      <a:pt x="146" y="1225"/>
                    </a:lnTo>
                    <a:lnTo>
                      <a:pt x="140" y="1238"/>
                    </a:lnTo>
                    <a:lnTo>
                      <a:pt x="134" y="1244"/>
                    </a:lnTo>
                    <a:lnTo>
                      <a:pt x="121" y="1251"/>
                    </a:lnTo>
                    <a:lnTo>
                      <a:pt x="102" y="1251"/>
                    </a:lnTo>
                    <a:lnTo>
                      <a:pt x="76" y="1238"/>
                    </a:lnTo>
                    <a:lnTo>
                      <a:pt x="70" y="1225"/>
                    </a:lnTo>
                    <a:lnTo>
                      <a:pt x="89" y="1206"/>
                    </a:lnTo>
                    <a:lnTo>
                      <a:pt x="108" y="1181"/>
                    </a:lnTo>
                    <a:lnTo>
                      <a:pt x="121" y="1162"/>
                    </a:lnTo>
                    <a:lnTo>
                      <a:pt x="121" y="1136"/>
                    </a:lnTo>
                    <a:lnTo>
                      <a:pt x="102" y="1124"/>
                    </a:lnTo>
                    <a:lnTo>
                      <a:pt x="102" y="1111"/>
                    </a:lnTo>
                    <a:lnTo>
                      <a:pt x="95" y="1060"/>
                    </a:lnTo>
                    <a:lnTo>
                      <a:pt x="89" y="1022"/>
                    </a:lnTo>
                    <a:lnTo>
                      <a:pt x="83" y="965"/>
                    </a:lnTo>
                    <a:lnTo>
                      <a:pt x="64" y="889"/>
                    </a:lnTo>
                    <a:lnTo>
                      <a:pt x="51" y="819"/>
                    </a:lnTo>
                    <a:lnTo>
                      <a:pt x="38" y="749"/>
                    </a:lnTo>
                    <a:lnTo>
                      <a:pt x="32" y="730"/>
                    </a:lnTo>
                    <a:lnTo>
                      <a:pt x="7" y="692"/>
                    </a:lnTo>
                    <a:lnTo>
                      <a:pt x="0" y="654"/>
                    </a:lnTo>
                    <a:lnTo>
                      <a:pt x="7" y="597"/>
                    </a:lnTo>
                    <a:lnTo>
                      <a:pt x="7" y="520"/>
                    </a:lnTo>
                    <a:lnTo>
                      <a:pt x="19" y="470"/>
                    </a:lnTo>
                    <a:lnTo>
                      <a:pt x="26" y="406"/>
                    </a:lnTo>
                    <a:lnTo>
                      <a:pt x="32" y="336"/>
                    </a:lnTo>
                    <a:lnTo>
                      <a:pt x="38" y="298"/>
                    </a:lnTo>
                    <a:lnTo>
                      <a:pt x="38" y="292"/>
                    </a:lnTo>
                    <a:lnTo>
                      <a:pt x="57" y="2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</p:grpSp>
        <p:sp>
          <p:nvSpPr>
            <p:cNvPr id="13332" name="Freeform 382"/>
            <p:cNvSpPr>
              <a:spLocks/>
            </p:cNvSpPr>
            <p:nvPr/>
          </p:nvSpPr>
          <p:spPr bwMode="auto">
            <a:xfrm>
              <a:off x="507477" y="1004877"/>
              <a:ext cx="758360" cy="2064112"/>
            </a:xfrm>
            <a:custGeom>
              <a:avLst/>
              <a:gdLst>
                <a:gd name="T0" fmla="*/ 2147483647 w 133"/>
                <a:gd name="T1" fmla="*/ 0 h 362"/>
                <a:gd name="T2" fmla="*/ 2147483647 w 133"/>
                <a:gd name="T3" fmla="*/ 2147483647 h 362"/>
                <a:gd name="T4" fmla="*/ 2147483647 w 133"/>
                <a:gd name="T5" fmla="*/ 2147483647 h 362"/>
                <a:gd name="T6" fmla="*/ 2147483647 w 133"/>
                <a:gd name="T7" fmla="*/ 2147483647 h 362"/>
                <a:gd name="T8" fmla="*/ 2147483647 w 133"/>
                <a:gd name="T9" fmla="*/ 2147483647 h 362"/>
                <a:gd name="T10" fmla="*/ 2147483647 w 133"/>
                <a:gd name="T11" fmla="*/ 2147483647 h 362"/>
                <a:gd name="T12" fmla="*/ 2147483647 w 133"/>
                <a:gd name="T13" fmla="*/ 2147483647 h 362"/>
                <a:gd name="T14" fmla="*/ 2147483647 w 133"/>
                <a:gd name="T15" fmla="*/ 2147483647 h 362"/>
                <a:gd name="T16" fmla="*/ 2147483647 w 133"/>
                <a:gd name="T17" fmla="*/ 2147483647 h 362"/>
                <a:gd name="T18" fmla="*/ 2147483647 w 133"/>
                <a:gd name="T19" fmla="*/ 2147483647 h 362"/>
                <a:gd name="T20" fmla="*/ 0 w 133"/>
                <a:gd name="T21" fmla="*/ 2147483647 h 362"/>
                <a:gd name="T22" fmla="*/ 2147483647 w 133"/>
                <a:gd name="T23" fmla="*/ 2147483647 h 362"/>
                <a:gd name="T24" fmla="*/ 2147483647 w 133"/>
                <a:gd name="T25" fmla="*/ 2147483647 h 362"/>
                <a:gd name="T26" fmla="*/ 2147483647 w 133"/>
                <a:gd name="T27" fmla="*/ 2147483647 h 362"/>
                <a:gd name="T28" fmla="*/ 2147483647 w 133"/>
                <a:gd name="T29" fmla="*/ 2147483647 h 362"/>
                <a:gd name="T30" fmla="*/ 2147483647 w 133"/>
                <a:gd name="T31" fmla="*/ 2147483647 h 362"/>
                <a:gd name="T32" fmla="*/ 2147483647 w 133"/>
                <a:gd name="T33" fmla="*/ 2147483647 h 362"/>
                <a:gd name="T34" fmla="*/ 2147483647 w 133"/>
                <a:gd name="T35" fmla="*/ 2147483647 h 362"/>
                <a:gd name="T36" fmla="*/ 2147483647 w 133"/>
                <a:gd name="T37" fmla="*/ 2147483647 h 362"/>
                <a:gd name="T38" fmla="*/ 2147483647 w 133"/>
                <a:gd name="T39" fmla="*/ 2147483647 h 362"/>
                <a:gd name="T40" fmla="*/ 2147483647 w 133"/>
                <a:gd name="T41" fmla="*/ 2147483647 h 362"/>
                <a:gd name="T42" fmla="*/ 2147483647 w 133"/>
                <a:gd name="T43" fmla="*/ 2147483647 h 362"/>
                <a:gd name="T44" fmla="*/ 2147483647 w 133"/>
                <a:gd name="T45" fmla="*/ 2147483647 h 362"/>
                <a:gd name="T46" fmla="*/ 2147483647 w 133"/>
                <a:gd name="T47" fmla="*/ 2147483647 h 362"/>
                <a:gd name="T48" fmla="*/ 2147483647 w 133"/>
                <a:gd name="T49" fmla="*/ 2147483647 h 362"/>
                <a:gd name="T50" fmla="*/ 2147483647 w 133"/>
                <a:gd name="T51" fmla="*/ 2147483647 h 362"/>
                <a:gd name="T52" fmla="*/ 2147483647 w 133"/>
                <a:gd name="T53" fmla="*/ 2147483647 h 362"/>
                <a:gd name="T54" fmla="*/ 2147483647 w 133"/>
                <a:gd name="T55" fmla="*/ 2147483647 h 362"/>
                <a:gd name="T56" fmla="*/ 2147483647 w 133"/>
                <a:gd name="T57" fmla="*/ 2147483647 h 362"/>
                <a:gd name="T58" fmla="*/ 2147483647 w 133"/>
                <a:gd name="T59" fmla="*/ 2147483647 h 362"/>
                <a:gd name="T60" fmla="*/ 2147483647 w 133"/>
                <a:gd name="T61" fmla="*/ 2147483647 h 362"/>
                <a:gd name="T62" fmla="*/ 2147483647 w 133"/>
                <a:gd name="T63" fmla="*/ 2147483647 h 362"/>
                <a:gd name="T64" fmla="*/ 2147483647 w 133"/>
                <a:gd name="T65" fmla="*/ 2147483647 h 362"/>
                <a:gd name="T66" fmla="*/ 2147483647 w 133"/>
                <a:gd name="T67" fmla="*/ 2147483647 h 362"/>
                <a:gd name="T68" fmla="*/ 2147483647 w 133"/>
                <a:gd name="T69" fmla="*/ 2147483647 h 362"/>
                <a:gd name="T70" fmla="*/ 2147483647 w 133"/>
                <a:gd name="T71" fmla="*/ 2147483647 h 362"/>
                <a:gd name="T72" fmla="*/ 2147483647 w 133"/>
                <a:gd name="T73" fmla="*/ 0 h 362"/>
                <a:gd name="T74" fmla="*/ 2147483647 w 133"/>
                <a:gd name="T75" fmla="*/ 0 h 3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3"/>
                <a:gd name="T115" fmla="*/ 0 h 362"/>
                <a:gd name="T116" fmla="*/ 133 w 133"/>
                <a:gd name="T117" fmla="*/ 362 h 3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3" h="362">
                  <a:moveTo>
                    <a:pt x="127" y="0"/>
                  </a:moveTo>
                  <a:lnTo>
                    <a:pt x="133" y="12"/>
                  </a:lnTo>
                  <a:lnTo>
                    <a:pt x="102" y="165"/>
                  </a:lnTo>
                  <a:lnTo>
                    <a:pt x="83" y="279"/>
                  </a:lnTo>
                  <a:lnTo>
                    <a:pt x="83" y="330"/>
                  </a:lnTo>
                  <a:lnTo>
                    <a:pt x="89" y="355"/>
                  </a:lnTo>
                  <a:lnTo>
                    <a:pt x="57" y="362"/>
                  </a:lnTo>
                  <a:lnTo>
                    <a:pt x="25" y="362"/>
                  </a:lnTo>
                  <a:lnTo>
                    <a:pt x="0" y="355"/>
                  </a:lnTo>
                  <a:lnTo>
                    <a:pt x="6" y="304"/>
                  </a:lnTo>
                  <a:lnTo>
                    <a:pt x="13" y="298"/>
                  </a:lnTo>
                  <a:lnTo>
                    <a:pt x="38" y="317"/>
                  </a:lnTo>
                  <a:lnTo>
                    <a:pt x="76" y="292"/>
                  </a:lnTo>
                  <a:lnTo>
                    <a:pt x="76" y="228"/>
                  </a:lnTo>
                  <a:lnTo>
                    <a:pt x="83" y="165"/>
                  </a:lnTo>
                  <a:lnTo>
                    <a:pt x="76" y="108"/>
                  </a:lnTo>
                  <a:lnTo>
                    <a:pt x="76" y="63"/>
                  </a:lnTo>
                  <a:lnTo>
                    <a:pt x="83" y="44"/>
                  </a:lnTo>
                  <a:lnTo>
                    <a:pt x="57" y="44"/>
                  </a:lnTo>
                  <a:lnTo>
                    <a:pt x="45" y="57"/>
                  </a:lnTo>
                  <a:lnTo>
                    <a:pt x="57" y="69"/>
                  </a:lnTo>
                  <a:lnTo>
                    <a:pt x="45" y="146"/>
                  </a:lnTo>
                  <a:lnTo>
                    <a:pt x="25" y="216"/>
                  </a:lnTo>
                  <a:lnTo>
                    <a:pt x="32" y="165"/>
                  </a:lnTo>
                  <a:lnTo>
                    <a:pt x="32" y="101"/>
                  </a:lnTo>
                  <a:lnTo>
                    <a:pt x="38" y="63"/>
                  </a:lnTo>
                  <a:lnTo>
                    <a:pt x="38" y="31"/>
                  </a:lnTo>
                  <a:lnTo>
                    <a:pt x="45" y="25"/>
                  </a:lnTo>
                  <a:lnTo>
                    <a:pt x="64" y="38"/>
                  </a:lnTo>
                  <a:lnTo>
                    <a:pt x="76" y="38"/>
                  </a:lnTo>
                  <a:lnTo>
                    <a:pt x="102" y="19"/>
                  </a:lnTo>
                  <a:lnTo>
                    <a:pt x="121" y="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333" name="Freeform 383"/>
            <p:cNvSpPr>
              <a:spLocks/>
            </p:cNvSpPr>
            <p:nvPr/>
          </p:nvSpPr>
          <p:spPr bwMode="auto">
            <a:xfrm>
              <a:off x="2605801" y="1147428"/>
              <a:ext cx="473262" cy="1699186"/>
            </a:xfrm>
            <a:custGeom>
              <a:avLst/>
              <a:gdLst>
                <a:gd name="T0" fmla="*/ 2147483647 w 83"/>
                <a:gd name="T1" fmla="*/ 0 h 298"/>
                <a:gd name="T2" fmla="*/ 2147483647 w 83"/>
                <a:gd name="T3" fmla="*/ 2147483647 h 298"/>
                <a:gd name="T4" fmla="*/ 2147483647 w 83"/>
                <a:gd name="T5" fmla="*/ 2147483647 h 298"/>
                <a:gd name="T6" fmla="*/ 2147483647 w 83"/>
                <a:gd name="T7" fmla="*/ 2147483647 h 298"/>
                <a:gd name="T8" fmla="*/ 2147483647 w 83"/>
                <a:gd name="T9" fmla="*/ 2147483647 h 298"/>
                <a:gd name="T10" fmla="*/ 2147483647 w 83"/>
                <a:gd name="T11" fmla="*/ 2147483647 h 298"/>
                <a:gd name="T12" fmla="*/ 2147483647 w 83"/>
                <a:gd name="T13" fmla="*/ 2147483647 h 298"/>
                <a:gd name="T14" fmla="*/ 2147483647 w 83"/>
                <a:gd name="T15" fmla="*/ 2147483647 h 298"/>
                <a:gd name="T16" fmla="*/ 2147483647 w 83"/>
                <a:gd name="T17" fmla="*/ 2147483647 h 298"/>
                <a:gd name="T18" fmla="*/ 2147483647 w 83"/>
                <a:gd name="T19" fmla="*/ 2147483647 h 298"/>
                <a:gd name="T20" fmla="*/ 2147483647 w 83"/>
                <a:gd name="T21" fmla="*/ 2147483647 h 298"/>
                <a:gd name="T22" fmla="*/ 2147483647 w 83"/>
                <a:gd name="T23" fmla="*/ 2147483647 h 298"/>
                <a:gd name="T24" fmla="*/ 2147483647 w 83"/>
                <a:gd name="T25" fmla="*/ 2147483647 h 298"/>
                <a:gd name="T26" fmla="*/ 2147483647 w 83"/>
                <a:gd name="T27" fmla="*/ 2147483647 h 298"/>
                <a:gd name="T28" fmla="*/ 2147483647 w 83"/>
                <a:gd name="T29" fmla="*/ 2147483647 h 298"/>
                <a:gd name="T30" fmla="*/ 2147483647 w 83"/>
                <a:gd name="T31" fmla="*/ 2147483647 h 298"/>
                <a:gd name="T32" fmla="*/ 0 w 83"/>
                <a:gd name="T33" fmla="*/ 2147483647 h 298"/>
                <a:gd name="T34" fmla="*/ 2147483647 w 83"/>
                <a:gd name="T35" fmla="*/ 0 h 2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298"/>
                <a:gd name="T56" fmla="*/ 83 w 83"/>
                <a:gd name="T57" fmla="*/ 298 h 2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298">
                  <a:moveTo>
                    <a:pt x="13" y="0"/>
                  </a:moveTo>
                  <a:lnTo>
                    <a:pt x="32" y="6"/>
                  </a:lnTo>
                  <a:lnTo>
                    <a:pt x="45" y="25"/>
                  </a:lnTo>
                  <a:lnTo>
                    <a:pt x="39" y="44"/>
                  </a:lnTo>
                  <a:lnTo>
                    <a:pt x="64" y="95"/>
                  </a:lnTo>
                  <a:lnTo>
                    <a:pt x="64" y="114"/>
                  </a:lnTo>
                  <a:lnTo>
                    <a:pt x="70" y="146"/>
                  </a:lnTo>
                  <a:lnTo>
                    <a:pt x="83" y="241"/>
                  </a:lnTo>
                  <a:lnTo>
                    <a:pt x="83" y="267"/>
                  </a:lnTo>
                  <a:lnTo>
                    <a:pt x="58" y="298"/>
                  </a:lnTo>
                  <a:lnTo>
                    <a:pt x="20" y="273"/>
                  </a:lnTo>
                  <a:lnTo>
                    <a:pt x="7" y="133"/>
                  </a:lnTo>
                  <a:lnTo>
                    <a:pt x="7" y="70"/>
                  </a:lnTo>
                  <a:lnTo>
                    <a:pt x="20" y="38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3334" name="Freeform 384"/>
            <p:cNvSpPr>
              <a:spLocks/>
            </p:cNvSpPr>
            <p:nvPr/>
          </p:nvSpPr>
          <p:spPr bwMode="auto">
            <a:xfrm>
              <a:off x="3694875" y="1039089"/>
              <a:ext cx="473265" cy="650024"/>
            </a:xfrm>
            <a:custGeom>
              <a:avLst/>
              <a:gdLst>
                <a:gd name="T0" fmla="*/ 2147483647 w 83"/>
                <a:gd name="T1" fmla="*/ 2147483647 h 114"/>
                <a:gd name="T2" fmla="*/ 2147483647 w 83"/>
                <a:gd name="T3" fmla="*/ 2147483647 h 114"/>
                <a:gd name="T4" fmla="*/ 2147483647 w 83"/>
                <a:gd name="T5" fmla="*/ 2147483647 h 114"/>
                <a:gd name="T6" fmla="*/ 0 w 83"/>
                <a:gd name="T7" fmla="*/ 2147483647 h 114"/>
                <a:gd name="T8" fmla="*/ 2147483647 w 83"/>
                <a:gd name="T9" fmla="*/ 2147483647 h 114"/>
                <a:gd name="T10" fmla="*/ 2147483647 w 83"/>
                <a:gd name="T11" fmla="*/ 2147483647 h 114"/>
                <a:gd name="T12" fmla="*/ 2147483647 w 83"/>
                <a:gd name="T13" fmla="*/ 2147483647 h 114"/>
                <a:gd name="T14" fmla="*/ 2147483647 w 83"/>
                <a:gd name="T15" fmla="*/ 2147483647 h 114"/>
                <a:gd name="T16" fmla="*/ 2147483647 w 83"/>
                <a:gd name="T17" fmla="*/ 2147483647 h 114"/>
                <a:gd name="T18" fmla="*/ 2147483647 w 83"/>
                <a:gd name="T19" fmla="*/ 0 h 114"/>
                <a:gd name="T20" fmla="*/ 2147483647 w 83"/>
                <a:gd name="T21" fmla="*/ 2147483647 h 114"/>
                <a:gd name="T22" fmla="*/ 2147483647 w 83"/>
                <a:gd name="T23" fmla="*/ 2147483647 h 114"/>
                <a:gd name="T24" fmla="*/ 2147483647 w 83"/>
                <a:gd name="T25" fmla="*/ 2147483647 h 114"/>
                <a:gd name="T26" fmla="*/ 2147483647 w 83"/>
                <a:gd name="T27" fmla="*/ 2147483647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114"/>
                <a:gd name="T44" fmla="*/ 83 w 83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114">
                  <a:moveTo>
                    <a:pt x="25" y="114"/>
                  </a:moveTo>
                  <a:lnTo>
                    <a:pt x="19" y="114"/>
                  </a:lnTo>
                  <a:lnTo>
                    <a:pt x="13" y="76"/>
                  </a:lnTo>
                  <a:lnTo>
                    <a:pt x="0" y="57"/>
                  </a:lnTo>
                  <a:lnTo>
                    <a:pt x="6" y="32"/>
                  </a:lnTo>
                  <a:lnTo>
                    <a:pt x="13" y="13"/>
                  </a:lnTo>
                  <a:lnTo>
                    <a:pt x="25" y="32"/>
                  </a:lnTo>
                  <a:lnTo>
                    <a:pt x="44" y="32"/>
                  </a:lnTo>
                  <a:lnTo>
                    <a:pt x="70" y="19"/>
                  </a:lnTo>
                  <a:lnTo>
                    <a:pt x="83" y="0"/>
                  </a:lnTo>
                  <a:lnTo>
                    <a:pt x="83" y="32"/>
                  </a:lnTo>
                  <a:lnTo>
                    <a:pt x="57" y="57"/>
                  </a:lnTo>
                  <a:lnTo>
                    <a:pt x="44" y="76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190500" y="139700"/>
            <a:ext cx="20955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ea typeface="ＭＳ Ｐゴシック" pitchFamily="-105" charset="-128"/>
                <a:cs typeface="ＭＳ Ｐゴシック" pitchFamily="-105" charset="-128"/>
              </a:rPr>
              <a:t>BUSINESS </a:t>
            </a:r>
            <a:r>
              <a:rPr lang="en-US" dirty="0">
                <a:latin typeface="+mj-lt"/>
                <a:ea typeface="ＭＳ Ｐゴシック" pitchFamily="-105" charset="-128"/>
                <a:cs typeface="ＭＳ Ｐゴシック" pitchFamily="-105" charset="-128"/>
              </a:rPr>
              <a:t>STRATEGY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1488024" y="426972"/>
            <a:ext cx="53779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-108" charset="0"/>
                <a:cs typeface="Arial" charset="0"/>
              </a:rPr>
              <a:t>GST Marketing Plan </a:t>
            </a:r>
            <a:endParaRPr lang="en-US" sz="4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4" name="Picture 1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75" y="0"/>
            <a:ext cx="2189925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8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3322" grpId="0"/>
      <p:bldP spid="13323" grpId="0"/>
      <p:bldP spid="13324" grpId="0"/>
      <p:bldP spid="13325" grpId="0"/>
      <p:bldP spid="13326" grpId="0"/>
      <p:bldP spid="133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6670675" y="2335088"/>
            <a:ext cx="1932412" cy="109288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0"/>
            <a:tileRect/>
          </a:gra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527550" y="2300844"/>
            <a:ext cx="1895476" cy="11271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0"/>
            <a:tileRect/>
          </a:gra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Demo to Unit GST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 flipH="1" flipV="1">
            <a:off x="5437434" y="1928016"/>
            <a:ext cx="0" cy="321871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H="1" flipV="1">
            <a:off x="7507937" y="1892700"/>
            <a:ext cx="0" cy="489743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4" name="Pentagon 3"/>
          <p:cNvSpPr>
            <a:spLocks noChangeArrowheads="1"/>
          </p:cNvSpPr>
          <p:nvPr/>
        </p:nvSpPr>
        <p:spPr bwMode="auto">
          <a:xfrm>
            <a:off x="184150" y="1054503"/>
            <a:ext cx="8686800" cy="838200"/>
          </a:xfrm>
          <a:prstGeom prst="homePlate">
            <a:avLst>
              <a:gd name="adj" fmla="val 49995"/>
            </a:avLst>
          </a:prstGeom>
          <a:gradFill rotWithShape="1">
            <a:gsLst>
              <a:gs pos="0">
                <a:srgbClr val="003BB1"/>
              </a:gs>
              <a:gs pos="50000">
                <a:srgbClr val="70ECF7"/>
              </a:gs>
              <a:gs pos="100000">
                <a:srgbClr val="002060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  <a:latin typeface="+mn-lt"/>
              <a:cs typeface="ＭＳ Ｐゴシック" pitchFamily="-108" charset="-128"/>
            </a:endParaRPr>
          </a:p>
        </p:txBody>
      </p:sp>
      <p:sp>
        <p:nvSpPr>
          <p:cNvPr id="21551" name="Rektangel 58"/>
          <p:cNvSpPr>
            <a:spLocks noChangeArrowheads="1"/>
          </p:cNvSpPr>
          <p:nvPr/>
        </p:nvSpPr>
        <p:spPr bwMode="auto">
          <a:xfrm>
            <a:off x="6709737" y="2382443"/>
            <a:ext cx="17383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2400" b="1" noProof="1" smtClean="0">
                <a:solidFill>
                  <a:srgbClr val="080808"/>
                </a:solidFill>
                <a:latin typeface="Calibri" pitchFamily="-108" charset="0"/>
                <a:cs typeface="Arial" charset="0"/>
              </a:rPr>
              <a:t>GST Certificate</a:t>
            </a:r>
            <a:endParaRPr lang="en-US" sz="2400" noProof="1">
              <a:solidFill>
                <a:srgbClr val="080808"/>
              </a:solidFill>
              <a:latin typeface="Calibri" pitchFamily="-108" charset="0"/>
              <a:cs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0500" y="139700"/>
            <a:ext cx="20955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ea typeface="ＭＳ Ｐゴシック" pitchFamily="-105" charset="-128"/>
                <a:cs typeface="ＭＳ Ｐゴシック" pitchFamily="-105" charset="-128"/>
              </a:rPr>
              <a:t>BUSINESS </a:t>
            </a:r>
            <a:r>
              <a:rPr lang="en-US" dirty="0">
                <a:latin typeface="+mj-lt"/>
                <a:ea typeface="ＭＳ Ｐゴシック" pitchFamily="-105" charset="-128"/>
                <a:cs typeface="ＭＳ Ｐゴシック" pitchFamily="-105" charset="-128"/>
              </a:rPr>
              <a:t>STRATEGY</a:t>
            </a:r>
          </a:p>
        </p:txBody>
      </p:sp>
      <p:sp>
        <p:nvSpPr>
          <p:cNvPr id="71" name="TextBox 10"/>
          <p:cNvSpPr txBox="1">
            <a:spLocks noChangeArrowheads="1"/>
          </p:cNvSpPr>
          <p:nvPr/>
        </p:nvSpPr>
        <p:spPr bwMode="auto">
          <a:xfrm>
            <a:off x="2004207" y="1244090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-108" charset="0"/>
              </a:rPr>
              <a:t>Apr</a:t>
            </a:r>
            <a:endParaRPr lang="en-US" dirty="0">
              <a:latin typeface="Calibri" pitchFamily="-108" charset="0"/>
            </a:endParaRPr>
          </a:p>
        </p:txBody>
      </p:sp>
      <p:sp>
        <p:nvSpPr>
          <p:cNvPr id="72" name="TextBox 11"/>
          <p:cNvSpPr txBox="1">
            <a:spLocks noChangeArrowheads="1"/>
          </p:cNvSpPr>
          <p:nvPr/>
        </p:nvSpPr>
        <p:spPr bwMode="auto">
          <a:xfrm>
            <a:off x="5056435" y="1282727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-108" charset="0"/>
              </a:rPr>
              <a:t>May</a:t>
            </a:r>
            <a:endParaRPr lang="en-US" dirty="0">
              <a:latin typeface="Calibri" pitchFamily="-108" charset="0"/>
            </a:endParaRPr>
          </a:p>
        </p:txBody>
      </p:sp>
      <p:sp>
        <p:nvSpPr>
          <p:cNvPr id="73" name="TextBox 12"/>
          <p:cNvSpPr txBox="1">
            <a:spLocks noChangeArrowheads="1"/>
          </p:cNvSpPr>
          <p:nvPr/>
        </p:nvSpPr>
        <p:spPr bwMode="auto">
          <a:xfrm>
            <a:off x="7194099" y="1263179"/>
            <a:ext cx="615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latin typeface="Calibri" pitchFamily="-108" charset="0"/>
              </a:rPr>
              <a:t>Jun</a:t>
            </a:r>
            <a:endParaRPr lang="en-US" sz="2000" dirty="0">
              <a:latin typeface="Calibri" pitchFamily="-108" charset="0"/>
            </a:endParaRPr>
          </a:p>
        </p:txBody>
      </p:sp>
      <p:sp>
        <p:nvSpPr>
          <p:cNvPr id="74" name="Line 33"/>
          <p:cNvSpPr>
            <a:spLocks noChangeShapeType="1"/>
          </p:cNvSpPr>
          <p:nvPr/>
        </p:nvSpPr>
        <p:spPr bwMode="auto">
          <a:xfrm flipH="1" flipV="1">
            <a:off x="2287878" y="1892701"/>
            <a:ext cx="0" cy="357187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Text" lastClr="000000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589873" y="316943"/>
            <a:ext cx="58753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-108" charset="0"/>
                <a:cs typeface="Arial" charset="0"/>
              </a:rPr>
              <a:t>GST Certification</a:t>
            </a:r>
            <a:endParaRPr lang="en-US" sz="4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32638" y="2071295"/>
            <a:ext cx="3891631" cy="45909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</a:schemeClr>
              </a:gs>
            </a:gsLst>
            <a:lin ang="13500000" scaled="0"/>
            <a:tileRect/>
          </a:gra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Submitted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356" y="2634588"/>
            <a:ext cx="4115104" cy="3906722"/>
          </a:xfrm>
          <a:prstGeom prst="rect">
            <a:avLst/>
          </a:prstGeom>
        </p:spPr>
      </p:pic>
      <p:sp>
        <p:nvSpPr>
          <p:cNvPr id="3" name="Vertical Scroll 2"/>
          <p:cNvSpPr/>
          <p:nvPr/>
        </p:nvSpPr>
        <p:spPr>
          <a:xfrm>
            <a:off x="4224896" y="3580327"/>
            <a:ext cx="2381384" cy="3065172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 Status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6606279" y="3376453"/>
            <a:ext cx="1996807" cy="3217530"/>
          </a:xfrm>
          <a:prstGeom prst="upArrowCallout">
            <a:avLst>
              <a:gd name="adj1" fmla="val 2371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19000">
                <a:srgbClr val="636363"/>
              </a:gs>
              <a:gs pos="24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13000">
                <a:srgbClr val="FFFFFF"/>
              </a:gs>
              <a:gs pos="100000">
                <a:srgbClr val="7F7F7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Submit Dealer List to Unit GST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75" y="0"/>
            <a:ext cx="2189925" cy="9143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0535894">
            <a:off x="1159891" y="2662555"/>
            <a:ext cx="633538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345099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4" grpId="0" animBg="1"/>
      <p:bldP spid="30" grpId="0" animBg="1"/>
      <p:bldP spid="34" grpId="0" animBg="1"/>
      <p:bldP spid="21551" grpId="0"/>
      <p:bldP spid="71" grpId="0"/>
      <p:bldP spid="72" grpId="0"/>
      <p:bldP spid="73" grpId="0"/>
      <p:bldP spid="74" grpId="0" animBg="1"/>
      <p:bldP spid="55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>
            <a:spLocks noChangeArrowheads="1"/>
          </p:cNvSpPr>
          <p:nvPr/>
        </p:nvSpPr>
        <p:spPr bwMode="auto">
          <a:xfrm>
            <a:off x="184150" y="1054503"/>
            <a:ext cx="8686800" cy="838200"/>
          </a:xfrm>
          <a:prstGeom prst="homePlate">
            <a:avLst>
              <a:gd name="adj" fmla="val 49995"/>
            </a:avLst>
          </a:prstGeom>
          <a:gradFill rotWithShape="1">
            <a:gsLst>
              <a:gs pos="0">
                <a:srgbClr val="003BB1"/>
              </a:gs>
              <a:gs pos="50000">
                <a:srgbClr val="70ECF7"/>
              </a:gs>
              <a:gs pos="100000">
                <a:srgbClr val="002060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rgbClr val="FFFFFF"/>
              </a:solidFill>
              <a:latin typeface="+mn-lt"/>
              <a:cs typeface="ＭＳ Ｐゴシック" pitchFamily="-108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0500" y="139700"/>
            <a:ext cx="20955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ea typeface="ＭＳ Ｐゴシック" pitchFamily="-105" charset="-128"/>
                <a:cs typeface="ＭＳ Ｐゴシック" pitchFamily="-105" charset="-128"/>
              </a:rPr>
              <a:t>BUSINESS </a:t>
            </a:r>
            <a:r>
              <a:rPr lang="en-US" dirty="0">
                <a:latin typeface="+mj-lt"/>
                <a:ea typeface="ＭＳ Ｐゴシック" pitchFamily="-105" charset="-128"/>
                <a:cs typeface="ＭＳ Ｐゴシック" pitchFamily="-105" charset="-128"/>
              </a:rPr>
              <a:t>STRATEGY</a:t>
            </a:r>
          </a:p>
        </p:txBody>
      </p:sp>
      <p:sp>
        <p:nvSpPr>
          <p:cNvPr id="71" name="TextBox 10"/>
          <p:cNvSpPr txBox="1">
            <a:spLocks noChangeArrowheads="1"/>
          </p:cNvSpPr>
          <p:nvPr/>
        </p:nvSpPr>
        <p:spPr bwMode="auto">
          <a:xfrm>
            <a:off x="2690983" y="1226488"/>
            <a:ext cx="16892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alibri" pitchFamily="-108" charset="0"/>
              </a:rPr>
              <a:t>AUG</a:t>
            </a:r>
            <a:endParaRPr lang="en-US" dirty="0">
              <a:latin typeface="Calibri" pitchFamily="-10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589873" y="316943"/>
            <a:ext cx="58753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-108" charset="0"/>
                <a:cs typeface="Arial" charset="0"/>
              </a:rPr>
              <a:t>GST Certification</a:t>
            </a:r>
            <a:endParaRPr lang="en-US" sz="4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75" y="0"/>
            <a:ext cx="2189925" cy="914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00" y="1892703"/>
            <a:ext cx="4188399" cy="47128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349" y="1823945"/>
            <a:ext cx="4169010" cy="478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3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edadbuet pil 24"/>
          <p:cNvSpPr/>
          <p:nvPr/>
        </p:nvSpPr>
        <p:spPr>
          <a:xfrm>
            <a:off x="3797300" y="2222500"/>
            <a:ext cx="1865313" cy="854075"/>
          </a:xfrm>
          <a:prstGeom prst="curvedDownArrow">
            <a:avLst>
              <a:gd name="adj1" fmla="val 31291"/>
              <a:gd name="adj2" fmla="val 80790"/>
              <a:gd name="adj3" fmla="val 52658"/>
            </a:avLst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44000">
                <a:schemeClr val="tx1">
                  <a:lumMod val="75000"/>
                  <a:lumOff val="25000"/>
                </a:schemeClr>
              </a:gs>
              <a:gs pos="44000">
                <a:schemeClr val="tx1">
                  <a:lumMod val="85000"/>
                  <a:lumOff val="15000"/>
                </a:schemeClr>
              </a:gs>
              <a:gs pos="100000">
                <a:srgbClr val="003192"/>
              </a:gs>
            </a:gsLst>
            <a:lin ang="10800000" scaled="1"/>
            <a:tileRect/>
          </a:gradFill>
          <a:ln w="762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4000">
              <a:solidFill>
                <a:schemeClr val="bg1"/>
              </a:solidFill>
              <a:latin typeface="Calibri" charset="0"/>
              <a:ea typeface="+mn-ea"/>
            </a:endParaRPr>
          </a:p>
        </p:txBody>
      </p:sp>
      <p:grpSp>
        <p:nvGrpSpPr>
          <p:cNvPr id="14339" name="Gruppe 33"/>
          <p:cNvGrpSpPr>
            <a:grpSpLocks/>
          </p:cNvGrpSpPr>
          <p:nvPr/>
        </p:nvGrpSpPr>
        <p:grpSpPr bwMode="auto">
          <a:xfrm>
            <a:off x="2379663" y="1174750"/>
            <a:ext cx="2230437" cy="1916113"/>
            <a:chOff x="2220686" y="2809504"/>
            <a:chExt cx="2177143" cy="1492764"/>
          </a:xfrm>
        </p:grpSpPr>
        <p:sp>
          <p:nvSpPr>
            <p:cNvPr id="6" name="Rektangel 21"/>
            <p:cNvSpPr/>
            <p:nvPr/>
          </p:nvSpPr>
          <p:spPr>
            <a:xfrm>
              <a:off x="2222236" y="2809504"/>
              <a:ext cx="2175593" cy="140990"/>
            </a:xfrm>
            <a:prstGeom prst="rect">
              <a:avLst/>
            </a:prstGeom>
            <a:gradFill flip="none" rotWithShape="1">
              <a:gsLst>
                <a:gs pos="2000">
                  <a:srgbClr val="00A2D8"/>
                </a:gs>
                <a:gs pos="68000">
                  <a:srgbClr val="002060"/>
                </a:gs>
              </a:gsLst>
              <a:lin ang="5400000" scaled="1"/>
              <a:tileRect/>
            </a:gradFill>
            <a:ln w="317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atte">
              <a:extrusionClr>
                <a:srgbClr val="FF9966"/>
              </a:extrusionClr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ea typeface="+mn-ea"/>
              </a:endParaRPr>
            </a:p>
          </p:txBody>
        </p:sp>
        <p:sp>
          <p:nvSpPr>
            <p:cNvPr id="7" name="Rektangel 22"/>
            <p:cNvSpPr>
              <a:spLocks noChangeArrowheads="1"/>
            </p:cNvSpPr>
            <p:nvPr/>
          </p:nvSpPr>
          <p:spPr bwMode="auto">
            <a:xfrm>
              <a:off x="2220686" y="2928233"/>
              <a:ext cx="2177143" cy="1374035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3F3F3"/>
                </a:gs>
              </a:gsLst>
              <a:lin ang="16200000"/>
            </a:gradFill>
            <a:ln w="9525">
              <a:solidFill>
                <a:srgbClr val="D9D9D9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+mn-ea"/>
              </a:endParaRPr>
            </a:p>
          </p:txBody>
        </p:sp>
      </p:grpSp>
      <p:sp>
        <p:nvSpPr>
          <p:cNvPr id="8" name="Nedadbuet pil 30"/>
          <p:cNvSpPr/>
          <p:nvPr/>
        </p:nvSpPr>
        <p:spPr>
          <a:xfrm rot="16465900">
            <a:off x="1127920" y="2682081"/>
            <a:ext cx="1865312" cy="854075"/>
          </a:xfrm>
          <a:prstGeom prst="curvedDownArrow">
            <a:avLst>
              <a:gd name="adj1" fmla="val 31291"/>
              <a:gd name="adj2" fmla="val 80790"/>
              <a:gd name="adj3" fmla="val 52658"/>
            </a:avLst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44000">
                <a:schemeClr val="tx1">
                  <a:lumMod val="75000"/>
                  <a:lumOff val="25000"/>
                </a:schemeClr>
              </a:gs>
              <a:gs pos="44000">
                <a:schemeClr val="tx1">
                  <a:lumMod val="85000"/>
                  <a:lumOff val="15000"/>
                </a:schemeClr>
              </a:gs>
              <a:gs pos="100000">
                <a:srgbClr val="003192"/>
              </a:gs>
            </a:gsLst>
            <a:lin ang="10800000" scaled="1"/>
            <a:tileRect/>
          </a:gradFill>
          <a:ln w="762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4000">
              <a:solidFill>
                <a:schemeClr val="bg1"/>
              </a:solidFill>
              <a:latin typeface="Calibri" charset="0"/>
              <a:ea typeface="+mn-ea"/>
            </a:endParaRPr>
          </a:p>
        </p:txBody>
      </p:sp>
      <p:sp>
        <p:nvSpPr>
          <p:cNvPr id="14341" name="Rektangel 23"/>
          <p:cNvSpPr>
            <a:spLocks noChangeArrowheads="1"/>
          </p:cNvSpPr>
          <p:nvPr/>
        </p:nvSpPr>
        <p:spPr bwMode="auto">
          <a:xfrm>
            <a:off x="2484438" y="1323975"/>
            <a:ext cx="1955800" cy="131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b="1" noProof="1">
                <a:solidFill>
                  <a:srgbClr val="151616"/>
                </a:solidFill>
                <a:latin typeface="Calibri" pitchFamily="-108" charset="0"/>
                <a:cs typeface="Arial" charset="0"/>
              </a:rPr>
              <a:t>Primary Goal</a:t>
            </a:r>
          </a:p>
          <a:p>
            <a:pPr defTabSz="801688">
              <a:spcBef>
                <a:spcPct val="20000"/>
              </a:spcBef>
              <a:buFont typeface="Arial" charset="0"/>
              <a:buChar char="•"/>
            </a:pPr>
            <a:r>
              <a:rPr lang="en-US" sz="1400" noProof="1" smtClean="0">
                <a:solidFill>
                  <a:srgbClr val="151616"/>
                </a:solidFill>
                <a:latin typeface="Calibri" pitchFamily="-108" charset="0"/>
                <a:cs typeface="Arial" charset="0"/>
              </a:rPr>
              <a:t>GST Compliance</a:t>
            </a:r>
            <a:endParaRPr lang="en-US" sz="1400" noProof="1">
              <a:solidFill>
                <a:srgbClr val="151616"/>
              </a:solidFill>
              <a:latin typeface="Calibri" pitchFamily="-108" charset="0"/>
              <a:cs typeface="Arial" charset="0"/>
            </a:endParaRPr>
          </a:p>
          <a:p>
            <a:pPr defTabSz="801688">
              <a:spcBef>
                <a:spcPct val="20000"/>
              </a:spcBef>
              <a:buFont typeface="Arial" charset="0"/>
              <a:buChar char="•"/>
            </a:pPr>
            <a:r>
              <a:rPr lang="en-US" sz="1400" noProof="1" smtClean="0">
                <a:solidFill>
                  <a:srgbClr val="151616"/>
                </a:solidFill>
                <a:latin typeface="Calibri" pitchFamily="-108" charset="0"/>
                <a:cs typeface="Arial" charset="0"/>
              </a:rPr>
              <a:t>Smoothly the Business Operation Flow when GST was implmented</a:t>
            </a:r>
            <a:endParaRPr lang="en-US" sz="1400" noProof="1">
              <a:solidFill>
                <a:srgbClr val="151616"/>
              </a:solidFill>
              <a:latin typeface="Calibri" pitchFamily="-108" charset="0"/>
              <a:cs typeface="Arial" charset="0"/>
            </a:endParaRPr>
          </a:p>
        </p:txBody>
      </p:sp>
      <p:grpSp>
        <p:nvGrpSpPr>
          <p:cNvPr id="14342" name="Gruppe 33"/>
          <p:cNvGrpSpPr>
            <a:grpSpLocks/>
          </p:cNvGrpSpPr>
          <p:nvPr/>
        </p:nvGrpSpPr>
        <p:grpSpPr bwMode="auto">
          <a:xfrm>
            <a:off x="833438" y="3155950"/>
            <a:ext cx="2232025" cy="1916113"/>
            <a:chOff x="2220686" y="2809504"/>
            <a:chExt cx="2177143" cy="1492764"/>
          </a:xfrm>
        </p:grpSpPr>
        <p:sp>
          <p:nvSpPr>
            <p:cNvPr id="11" name="Rektangel 31"/>
            <p:cNvSpPr/>
            <p:nvPr/>
          </p:nvSpPr>
          <p:spPr>
            <a:xfrm>
              <a:off x="2222235" y="2809504"/>
              <a:ext cx="2175594" cy="140990"/>
            </a:xfrm>
            <a:prstGeom prst="rect">
              <a:avLst/>
            </a:prstGeom>
            <a:gradFill flip="none" rotWithShape="1">
              <a:gsLst>
                <a:gs pos="2000">
                  <a:srgbClr val="00A2D8"/>
                </a:gs>
                <a:gs pos="68000">
                  <a:srgbClr val="002060"/>
                </a:gs>
              </a:gsLst>
              <a:lin ang="5400000" scaled="1"/>
              <a:tileRect/>
            </a:gradFill>
            <a:ln w="317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atte">
              <a:extrusionClr>
                <a:srgbClr val="FF9966"/>
              </a:extrusionClr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ea typeface="+mn-ea"/>
              </a:endParaRPr>
            </a:p>
          </p:txBody>
        </p:sp>
        <p:sp>
          <p:nvSpPr>
            <p:cNvPr id="12" name="Rektangel 32"/>
            <p:cNvSpPr>
              <a:spLocks noChangeArrowheads="1"/>
            </p:cNvSpPr>
            <p:nvPr/>
          </p:nvSpPr>
          <p:spPr bwMode="auto">
            <a:xfrm>
              <a:off x="2220686" y="2928233"/>
              <a:ext cx="2177143" cy="1374035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3F3F3"/>
                </a:gs>
              </a:gsLst>
              <a:lin ang="16200000"/>
            </a:gradFill>
            <a:ln w="9525">
              <a:solidFill>
                <a:srgbClr val="D9D9D9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+mn-ea"/>
              </a:endParaRPr>
            </a:p>
          </p:txBody>
        </p:sp>
      </p:grpSp>
      <p:sp>
        <p:nvSpPr>
          <p:cNvPr id="14343" name="Rektangel 33"/>
          <p:cNvSpPr>
            <a:spLocks noChangeArrowheads="1"/>
          </p:cNvSpPr>
          <p:nvPr/>
        </p:nvSpPr>
        <p:spPr bwMode="auto">
          <a:xfrm>
            <a:off x="868363" y="3314700"/>
            <a:ext cx="2252663" cy="183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1600" b="1" noProof="1">
                <a:solidFill>
                  <a:srgbClr val="151616"/>
                </a:solidFill>
                <a:latin typeface="Calibri" pitchFamily="-108" charset="0"/>
                <a:cs typeface="Arial" charset="0"/>
              </a:rPr>
              <a:t>Strategy &amp; Implementation</a:t>
            </a:r>
          </a:p>
          <a:p>
            <a:pPr defTabSz="801688">
              <a:spcBef>
                <a:spcPct val="20000"/>
              </a:spcBef>
            </a:pPr>
            <a:endParaRPr lang="en-US" sz="1400" noProof="1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-108" charset="0"/>
              <a:cs typeface="Arial" charset="0"/>
            </a:endParaRPr>
          </a:p>
          <a:p>
            <a:pPr defTabSz="801688">
              <a:spcBef>
                <a:spcPct val="20000"/>
              </a:spcBef>
            </a:pPr>
            <a:r>
              <a:rPr lang="en-US" sz="1400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-108" charset="0"/>
                <a:cs typeface="Arial" charset="0"/>
              </a:rPr>
              <a:t>1. </a:t>
            </a:r>
            <a:r>
              <a:rPr lang="en-US" sz="1400" noProof="1">
                <a:latin typeface="Calibri" pitchFamily="-108" charset="0"/>
                <a:cs typeface="Arial" charset="0"/>
              </a:rPr>
              <a:t>Proper Planning on Implementation</a:t>
            </a:r>
            <a:endParaRPr lang="en-US" sz="1100" noProof="1">
              <a:latin typeface="Calibri" pitchFamily="-108" charset="0"/>
              <a:cs typeface="Arial" charset="0"/>
            </a:endParaRPr>
          </a:p>
          <a:p>
            <a:pPr defTabSz="801688">
              <a:spcBef>
                <a:spcPct val="20000"/>
              </a:spcBef>
            </a:pPr>
            <a:r>
              <a:rPr lang="en-US" sz="1400" dirty="0">
                <a:latin typeface="Calibri" pitchFamily="-108" charset="0"/>
              </a:rPr>
              <a:t>2</a:t>
            </a:r>
            <a:r>
              <a:rPr lang="en-US" sz="1400" dirty="0" smtClean="0">
                <a:latin typeface="Calibri" pitchFamily="-108" charset="0"/>
              </a:rPr>
              <a:t>. </a:t>
            </a:r>
            <a:r>
              <a:rPr lang="en-US" sz="1400" dirty="0">
                <a:latin typeface="Calibri" pitchFamily="-108" charset="0"/>
              </a:rPr>
              <a:t>GST </a:t>
            </a:r>
            <a:r>
              <a:rPr lang="en-US" sz="1400" dirty="0" smtClean="0">
                <a:latin typeface="Calibri" pitchFamily="-108" charset="0"/>
              </a:rPr>
              <a:t>Compliance Checking</a:t>
            </a:r>
            <a:endParaRPr lang="en-US" sz="1400" noProof="1">
              <a:latin typeface="Calibri" pitchFamily="-108" charset="0"/>
              <a:cs typeface="Arial" charset="0"/>
            </a:endParaRPr>
          </a:p>
          <a:p>
            <a:pPr defTabSz="801688">
              <a:spcBef>
                <a:spcPct val="20000"/>
              </a:spcBef>
              <a:buFont typeface="Arial" charset="0"/>
              <a:buChar char="•"/>
            </a:pPr>
            <a:endParaRPr lang="en-US" sz="1400" noProof="1">
              <a:solidFill>
                <a:srgbClr val="151616"/>
              </a:solidFill>
              <a:latin typeface="Calibri" pitchFamily="-108" charset="0"/>
              <a:cs typeface="Arial" charset="0"/>
            </a:endParaRPr>
          </a:p>
        </p:txBody>
      </p:sp>
      <p:sp>
        <p:nvSpPr>
          <p:cNvPr id="14" name="Nedadbuet pil 29"/>
          <p:cNvSpPr/>
          <p:nvPr/>
        </p:nvSpPr>
        <p:spPr>
          <a:xfrm rot="8715669">
            <a:off x="2572297" y="4478639"/>
            <a:ext cx="2752725" cy="854075"/>
          </a:xfrm>
          <a:prstGeom prst="curvedDownArrow">
            <a:avLst>
              <a:gd name="adj1" fmla="val 42011"/>
              <a:gd name="adj2" fmla="val 80790"/>
              <a:gd name="adj3" fmla="val 52658"/>
            </a:avLst>
          </a:prstGeom>
          <a:gradFill flip="none" rotWithShape="1">
            <a:gsLst>
              <a:gs pos="11000">
                <a:schemeClr val="tx1">
                  <a:lumMod val="50000"/>
                  <a:lumOff val="50000"/>
                </a:schemeClr>
              </a:gs>
              <a:gs pos="44000">
                <a:schemeClr val="tx1">
                  <a:lumMod val="75000"/>
                  <a:lumOff val="25000"/>
                </a:schemeClr>
              </a:gs>
              <a:gs pos="44000">
                <a:schemeClr val="tx1">
                  <a:lumMod val="85000"/>
                  <a:lumOff val="15000"/>
                </a:schemeClr>
              </a:gs>
              <a:gs pos="100000">
                <a:srgbClr val="003192"/>
              </a:gs>
            </a:gsLst>
            <a:lin ang="10800000" scaled="1"/>
            <a:tileRect/>
          </a:gradFill>
          <a:ln w="762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4000">
              <a:solidFill>
                <a:schemeClr val="bg1"/>
              </a:solidFill>
              <a:latin typeface="Calibri" charset="0"/>
              <a:ea typeface="+mn-ea"/>
            </a:endParaRPr>
          </a:p>
        </p:txBody>
      </p:sp>
      <p:grpSp>
        <p:nvGrpSpPr>
          <p:cNvPr id="14345" name="Gruppe 33"/>
          <p:cNvGrpSpPr>
            <a:grpSpLocks/>
          </p:cNvGrpSpPr>
          <p:nvPr/>
        </p:nvGrpSpPr>
        <p:grpSpPr bwMode="auto">
          <a:xfrm>
            <a:off x="3827463" y="3167063"/>
            <a:ext cx="2230437" cy="1914525"/>
            <a:chOff x="2220686" y="2809504"/>
            <a:chExt cx="2177143" cy="1492764"/>
          </a:xfrm>
        </p:grpSpPr>
        <p:sp>
          <p:nvSpPr>
            <p:cNvPr id="16" name="Rektangel 25"/>
            <p:cNvSpPr/>
            <p:nvPr/>
          </p:nvSpPr>
          <p:spPr>
            <a:xfrm>
              <a:off x="2222236" y="2809504"/>
              <a:ext cx="2175593" cy="141107"/>
            </a:xfrm>
            <a:prstGeom prst="rect">
              <a:avLst/>
            </a:prstGeom>
            <a:gradFill flip="none" rotWithShape="1">
              <a:gsLst>
                <a:gs pos="2000">
                  <a:srgbClr val="00A2D8"/>
                </a:gs>
                <a:gs pos="68000">
                  <a:srgbClr val="002060"/>
                </a:gs>
              </a:gsLst>
              <a:lin ang="5400000" scaled="1"/>
              <a:tileRect/>
            </a:gradFill>
            <a:ln w="317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matte">
              <a:extrusionClr>
                <a:srgbClr val="FF9966"/>
              </a:extrusionClr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ea typeface="+mn-ea"/>
              </a:endParaRPr>
            </a:p>
          </p:txBody>
        </p:sp>
        <p:sp>
          <p:nvSpPr>
            <p:cNvPr id="17" name="Rektangel 26"/>
            <p:cNvSpPr>
              <a:spLocks noChangeArrowheads="1"/>
            </p:cNvSpPr>
            <p:nvPr/>
          </p:nvSpPr>
          <p:spPr bwMode="auto">
            <a:xfrm>
              <a:off x="2220686" y="2928331"/>
              <a:ext cx="2177143" cy="1373937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3F3F3"/>
                </a:gs>
              </a:gsLst>
              <a:lin ang="16200000"/>
            </a:gradFill>
            <a:ln w="9525">
              <a:solidFill>
                <a:srgbClr val="D9D9D9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+mn-ea"/>
              </a:endParaRPr>
            </a:p>
          </p:txBody>
        </p:sp>
      </p:grpSp>
      <p:sp>
        <p:nvSpPr>
          <p:cNvPr id="14346" name="Rektangel 27"/>
          <p:cNvSpPr>
            <a:spLocks noChangeArrowheads="1"/>
          </p:cNvSpPr>
          <p:nvPr/>
        </p:nvSpPr>
        <p:spPr bwMode="auto">
          <a:xfrm>
            <a:off x="3932238" y="3305175"/>
            <a:ext cx="2125662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defTabSz="801688">
              <a:spcBef>
                <a:spcPct val="20000"/>
              </a:spcBef>
            </a:pPr>
            <a:r>
              <a:rPr lang="en-MY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Business Readiness for </a:t>
            </a:r>
            <a:r>
              <a:rPr lang="en-MY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GST Impact </a:t>
            </a:r>
            <a:endParaRPr lang="en-MY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801688">
              <a:spcBef>
                <a:spcPct val="20000"/>
              </a:spcBef>
            </a:pPr>
            <a:endParaRPr lang="en-US" sz="1400" b="1" noProof="1">
              <a:solidFill>
                <a:schemeClr val="tx1">
                  <a:lumMod val="65000"/>
                  <a:lumOff val="35000"/>
                </a:schemeClr>
              </a:solidFill>
              <a:latin typeface="Calibri" pitchFamily="-108" charset="0"/>
              <a:cs typeface="Arial" charset="0"/>
            </a:endParaRPr>
          </a:p>
          <a:p>
            <a:pPr defTabSz="801688">
              <a:spcBef>
                <a:spcPct val="20000"/>
              </a:spcBef>
            </a:pPr>
            <a:r>
              <a:rPr lang="en-US" sz="1400" noProof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-108" charset="0"/>
                <a:cs typeface="Arial" charset="0"/>
              </a:rPr>
              <a:t>1</a:t>
            </a:r>
            <a:r>
              <a:rPr lang="en-US" sz="1400" noProof="1">
                <a:latin typeface="Calibri" pitchFamily="-108" charset="0"/>
                <a:cs typeface="Arial" charset="0"/>
              </a:rPr>
              <a:t>. </a:t>
            </a:r>
            <a:r>
              <a:rPr lang="en-US" sz="1400" noProof="1" smtClean="0">
                <a:latin typeface="Calibri" pitchFamily="-108" charset="0"/>
                <a:cs typeface="Arial" charset="0"/>
              </a:rPr>
              <a:t>Changing Business Operation </a:t>
            </a:r>
            <a:endParaRPr lang="en-US" sz="1400" noProof="1">
              <a:latin typeface="Calibri" pitchFamily="-108" charset="0"/>
              <a:cs typeface="Arial" charset="0"/>
            </a:endParaRPr>
          </a:p>
          <a:p>
            <a:pPr defTabSz="801688">
              <a:spcBef>
                <a:spcPct val="20000"/>
              </a:spcBef>
            </a:pPr>
            <a:r>
              <a:rPr lang="en-US" sz="1400" noProof="1">
                <a:latin typeface="Calibri" pitchFamily="-108" charset="0"/>
                <a:cs typeface="Arial" charset="0"/>
              </a:rPr>
              <a:t>2. </a:t>
            </a:r>
            <a:r>
              <a:rPr lang="en-US" sz="1400" noProof="1" smtClean="0">
                <a:latin typeface="Calibri" pitchFamily="-108" charset="0"/>
                <a:cs typeface="Arial" charset="0"/>
              </a:rPr>
              <a:t>Consult </a:t>
            </a:r>
            <a:r>
              <a:rPr lang="en-US" sz="1400" noProof="1">
                <a:latin typeface="Calibri" pitchFamily="-108" charset="0"/>
                <a:cs typeface="Arial" charset="0"/>
              </a:rPr>
              <a:t>with GST Consultant </a:t>
            </a:r>
            <a:endParaRPr lang="en-US" sz="1400" dirty="0">
              <a:latin typeface="Calibri" pitchFamily="-108" charset="0"/>
            </a:endParaRPr>
          </a:p>
          <a:p>
            <a:pPr defTabSz="801688">
              <a:spcBef>
                <a:spcPct val="20000"/>
              </a:spcBef>
              <a:buFont typeface="Arial" charset="0"/>
              <a:buChar char="•"/>
            </a:pPr>
            <a:endParaRPr lang="en-US" sz="1400" noProof="1">
              <a:solidFill>
                <a:schemeClr val="tx1">
                  <a:lumMod val="65000"/>
                  <a:lumOff val="35000"/>
                </a:schemeClr>
              </a:solidFill>
              <a:latin typeface="Calibri" pitchFamily="-108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500" y="139700"/>
            <a:ext cx="20955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ea typeface="ＭＳ Ｐゴシック" pitchFamily="-105" charset="-128"/>
                <a:cs typeface="ＭＳ Ｐゴシック" pitchFamily="-105" charset="-128"/>
              </a:rPr>
              <a:t>BUSINESS </a:t>
            </a:r>
            <a:r>
              <a:rPr lang="en-US" dirty="0">
                <a:latin typeface="+mj-lt"/>
                <a:ea typeface="ＭＳ Ｐゴシック" pitchFamily="-105" charset="-128"/>
                <a:cs typeface="ＭＳ Ｐゴシック" pitchFamily="-105" charset="-128"/>
              </a:rPr>
              <a:t>STRATEGY</a:t>
            </a:r>
          </a:p>
        </p:txBody>
      </p:sp>
      <p:grpSp>
        <p:nvGrpSpPr>
          <p:cNvPr id="14348" name="Grupper 5"/>
          <p:cNvGrpSpPr>
            <a:grpSpLocks/>
          </p:cNvGrpSpPr>
          <p:nvPr/>
        </p:nvGrpSpPr>
        <p:grpSpPr bwMode="auto">
          <a:xfrm>
            <a:off x="-38100" y="5816897"/>
            <a:ext cx="9296400" cy="1106104"/>
            <a:chOff x="-38100" y="5366940"/>
            <a:chExt cx="9296400" cy="914315"/>
          </a:xfrm>
        </p:grpSpPr>
        <p:sp>
          <p:nvSpPr>
            <p:cNvPr id="21" name="Rektangel 108"/>
            <p:cNvSpPr/>
            <p:nvPr/>
          </p:nvSpPr>
          <p:spPr>
            <a:xfrm>
              <a:off x="-3175" y="5574883"/>
              <a:ext cx="9226550" cy="706372"/>
            </a:xfrm>
            <a:prstGeom prst="rect">
              <a:avLst/>
            </a:prstGeom>
            <a:gradFill rotWithShape="1">
              <a:gsLst>
                <a:gs pos="0">
                  <a:srgbClr val="E6E6E6">
                    <a:lumMod val="25000"/>
                  </a:srgbClr>
                </a:gs>
                <a:gs pos="100000">
                  <a:srgbClr val="E6E6E6">
                    <a:lumMod val="1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6E6E6">
                  <a:lumMod val="1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cs typeface="ＭＳ Ｐゴシック" pitchFamily="-108" charset="-128"/>
              </a:endParaRPr>
            </a:p>
          </p:txBody>
        </p:sp>
        <p:grpSp>
          <p:nvGrpSpPr>
            <p:cNvPr id="14356" name="Grupper 13"/>
            <p:cNvGrpSpPr>
              <a:grpSpLocks/>
            </p:cNvGrpSpPr>
            <p:nvPr/>
          </p:nvGrpSpPr>
          <p:grpSpPr bwMode="auto">
            <a:xfrm>
              <a:off x="-38100" y="5366940"/>
              <a:ext cx="9296400" cy="212782"/>
              <a:chOff x="0" y="1536700"/>
              <a:chExt cx="9144000" cy="317275"/>
            </a:xfrm>
          </p:grpSpPr>
          <p:sp>
            <p:nvSpPr>
              <p:cNvPr id="23" name="Rektangel 110"/>
              <p:cNvSpPr/>
              <p:nvPr/>
            </p:nvSpPr>
            <p:spPr>
              <a:xfrm>
                <a:off x="0" y="1536700"/>
                <a:ext cx="9144000" cy="317160"/>
              </a:xfrm>
              <a:prstGeom prst="rect">
                <a:avLst/>
              </a:prstGeom>
              <a:gradFill flip="none" rotWithShape="1">
                <a:gsLst>
                  <a:gs pos="38000">
                    <a:srgbClr val="176FA2"/>
                  </a:gs>
                  <a:gs pos="0">
                    <a:srgbClr val="74F4FF"/>
                  </a:gs>
                  <a:gs pos="100000">
                    <a:srgbClr val="002060"/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cs typeface="ＭＳ Ｐゴシック" pitchFamily="-108" charset="-128"/>
                </a:endParaRPr>
              </a:p>
            </p:txBody>
          </p:sp>
          <p:sp>
            <p:nvSpPr>
              <p:cNvPr id="24" name="Rektangel 111"/>
              <p:cNvSpPr/>
              <p:nvPr/>
            </p:nvSpPr>
            <p:spPr>
              <a:xfrm>
                <a:off x="0" y="1574800"/>
                <a:ext cx="9144000" cy="152400"/>
              </a:xfrm>
              <a:prstGeom prst="rect">
                <a:avLst/>
              </a:prstGeom>
              <a:gradFill rotWithShape="1">
                <a:gsLst>
                  <a:gs pos="100000">
                    <a:srgbClr val="FFFCF9">
                      <a:alpha val="79000"/>
                    </a:srgbClr>
                  </a:gs>
                  <a:gs pos="0">
                    <a:srgbClr val="E6E6E6">
                      <a:tint val="50000"/>
                      <a:shade val="100000"/>
                      <a:satMod val="350000"/>
                      <a:alpha val="0"/>
                    </a:srgb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>
                  <a:solidFill>
                    <a:sysClr val="window" lastClr="FFFFFF"/>
                  </a:solidFill>
                  <a:latin typeface="Calibri"/>
                  <a:cs typeface="ＭＳ Ｐゴシック" pitchFamily="-108" charset="-128"/>
                </a:endParaRPr>
              </a:p>
            </p:txBody>
          </p:sp>
        </p:grpSp>
      </p:grpSp>
      <p:grpSp>
        <p:nvGrpSpPr>
          <p:cNvPr id="14350" name="Gruppe 291"/>
          <p:cNvGrpSpPr>
            <a:grpSpLocks/>
          </p:cNvGrpSpPr>
          <p:nvPr/>
        </p:nvGrpSpPr>
        <p:grpSpPr bwMode="auto">
          <a:xfrm>
            <a:off x="6850063" y="2222500"/>
            <a:ext cx="1682750" cy="3105150"/>
            <a:chOff x="0" y="-1241698"/>
            <a:chExt cx="5000628" cy="9231488"/>
          </a:xfrm>
        </p:grpSpPr>
        <p:grpSp>
          <p:nvGrpSpPr>
            <p:cNvPr id="15" name="Gruppe 111"/>
            <p:cNvGrpSpPr/>
            <p:nvPr/>
          </p:nvGrpSpPr>
          <p:grpSpPr>
            <a:xfrm>
              <a:off x="34" y="-1241643"/>
              <a:ext cx="5000644" cy="9231529"/>
              <a:chOff x="3295650" y="3451225"/>
              <a:chExt cx="1392238" cy="2570163"/>
            </a:xfrm>
            <a:solidFill>
              <a:schemeClr val="tx1"/>
            </a:solidFill>
          </p:grpSpPr>
          <p:sp>
            <p:nvSpPr>
              <p:cNvPr id="31" name="Freeform 207"/>
              <p:cNvSpPr>
                <a:spLocks/>
              </p:cNvSpPr>
              <p:nvPr/>
            </p:nvSpPr>
            <p:spPr bwMode="auto">
              <a:xfrm>
                <a:off x="4586288" y="4176713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32" name="Freeform 212"/>
              <p:cNvSpPr>
                <a:spLocks/>
              </p:cNvSpPr>
              <p:nvPr/>
            </p:nvSpPr>
            <p:spPr bwMode="auto">
              <a:xfrm>
                <a:off x="4465638" y="4348163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33" name="Freeform 214"/>
              <p:cNvSpPr>
                <a:spLocks/>
              </p:cNvSpPr>
              <p:nvPr/>
            </p:nvSpPr>
            <p:spPr bwMode="auto">
              <a:xfrm>
                <a:off x="4475163" y="4378325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34" name="Freeform 216"/>
              <p:cNvSpPr>
                <a:spLocks/>
              </p:cNvSpPr>
              <p:nvPr/>
            </p:nvSpPr>
            <p:spPr bwMode="auto">
              <a:xfrm>
                <a:off x="4465638" y="4408488"/>
                <a:ext cx="60325" cy="20637"/>
              </a:xfrm>
              <a:custGeom>
                <a:avLst/>
                <a:gdLst>
                  <a:gd name="T0" fmla="*/ 60325 w 38"/>
                  <a:gd name="T1" fmla="*/ 20637 h 13"/>
                  <a:gd name="T2" fmla="*/ 60325 w 38"/>
                  <a:gd name="T3" fmla="*/ 20637 h 13"/>
                  <a:gd name="T4" fmla="*/ 60325 w 38"/>
                  <a:gd name="T5" fmla="*/ 11112 h 13"/>
                  <a:gd name="T6" fmla="*/ 50800 w 38"/>
                  <a:gd name="T7" fmla="*/ 0 h 13"/>
                  <a:gd name="T8" fmla="*/ 30163 w 38"/>
                  <a:gd name="T9" fmla="*/ 0 h 13"/>
                  <a:gd name="T10" fmla="*/ 0 w 38"/>
                  <a:gd name="T11" fmla="*/ 0 h 13"/>
                  <a:gd name="T12" fmla="*/ 0 w 38"/>
                  <a:gd name="T13" fmla="*/ 11112 h 13"/>
                  <a:gd name="T14" fmla="*/ 0 w 38"/>
                  <a:gd name="T15" fmla="*/ 20637 h 13"/>
                  <a:gd name="T16" fmla="*/ 0 w 38"/>
                  <a:gd name="T17" fmla="*/ 20637 h 13"/>
                  <a:gd name="T18" fmla="*/ 9525 w 38"/>
                  <a:gd name="T19" fmla="*/ 20637 h 13"/>
                  <a:gd name="T20" fmla="*/ 30163 w 38"/>
                  <a:gd name="T21" fmla="*/ 20637 h 13"/>
                  <a:gd name="T22" fmla="*/ 50800 w 38"/>
                  <a:gd name="T23" fmla="*/ 11112 h 13"/>
                  <a:gd name="T24" fmla="*/ 60325 w 38"/>
                  <a:gd name="T25" fmla="*/ 20637 h 13"/>
                  <a:gd name="T26" fmla="*/ 60325 w 38"/>
                  <a:gd name="T27" fmla="*/ 20637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13"/>
                  <a:gd name="T44" fmla="*/ 38 w 38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13">
                    <a:moveTo>
                      <a:pt x="38" y="13"/>
                    </a:moveTo>
                    <a:lnTo>
                      <a:pt x="38" y="13"/>
                    </a:lnTo>
                    <a:lnTo>
                      <a:pt x="38" y="7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7"/>
                    </a:lnTo>
                    <a:lnTo>
                      <a:pt x="38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35" name="Freeform 219"/>
              <p:cNvSpPr>
                <a:spLocks/>
              </p:cNvSpPr>
              <p:nvPr/>
            </p:nvSpPr>
            <p:spPr bwMode="auto">
              <a:xfrm>
                <a:off x="4475163" y="4176713"/>
                <a:ext cx="50800" cy="30162"/>
              </a:xfrm>
              <a:custGeom>
                <a:avLst/>
                <a:gdLst>
                  <a:gd name="T0" fmla="*/ 50800 w 32"/>
                  <a:gd name="T1" fmla="*/ 30162 h 19"/>
                  <a:gd name="T2" fmla="*/ 50800 w 32"/>
                  <a:gd name="T3" fmla="*/ 30162 h 19"/>
                  <a:gd name="T4" fmla="*/ 50800 w 32"/>
                  <a:gd name="T5" fmla="*/ 9525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9525 h 19"/>
                  <a:gd name="T12" fmla="*/ 11112 w 32"/>
                  <a:gd name="T13" fmla="*/ 20637 h 19"/>
                  <a:gd name="T14" fmla="*/ 0 w 32"/>
                  <a:gd name="T15" fmla="*/ 20637 h 19"/>
                  <a:gd name="T16" fmla="*/ 0 w 32"/>
                  <a:gd name="T17" fmla="*/ 30162 h 19"/>
                  <a:gd name="T18" fmla="*/ 0 w 32"/>
                  <a:gd name="T19" fmla="*/ 30162 h 19"/>
                  <a:gd name="T20" fmla="*/ 11112 w 32"/>
                  <a:gd name="T21" fmla="*/ 30162 h 19"/>
                  <a:gd name="T22" fmla="*/ 20637 w 32"/>
                  <a:gd name="T23" fmla="*/ 30162 h 19"/>
                  <a:gd name="T24" fmla="*/ 50800 w 32"/>
                  <a:gd name="T25" fmla="*/ 30162 h 19"/>
                  <a:gd name="T26" fmla="*/ 50800 w 32"/>
                  <a:gd name="T27" fmla="*/ 3016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6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36" name="Freeform 220"/>
              <p:cNvSpPr>
                <a:spLocks/>
              </p:cNvSpPr>
              <p:nvPr/>
            </p:nvSpPr>
            <p:spPr bwMode="auto">
              <a:xfrm>
                <a:off x="4586288" y="4176713"/>
                <a:ext cx="30162" cy="30162"/>
              </a:xfrm>
              <a:custGeom>
                <a:avLst/>
                <a:gdLst>
                  <a:gd name="T0" fmla="*/ 20637 w 19"/>
                  <a:gd name="T1" fmla="*/ 0 h 19"/>
                  <a:gd name="T2" fmla="*/ 20637 w 19"/>
                  <a:gd name="T3" fmla="*/ 0 h 19"/>
                  <a:gd name="T4" fmla="*/ 20637 w 19"/>
                  <a:gd name="T5" fmla="*/ 9525 h 19"/>
                  <a:gd name="T6" fmla="*/ 9525 w 19"/>
                  <a:gd name="T7" fmla="*/ 9525 h 19"/>
                  <a:gd name="T8" fmla="*/ 0 w 19"/>
                  <a:gd name="T9" fmla="*/ 0 h 19"/>
                  <a:gd name="T10" fmla="*/ 0 w 19"/>
                  <a:gd name="T11" fmla="*/ 0 h 19"/>
                  <a:gd name="T12" fmla="*/ 0 w 19"/>
                  <a:gd name="T13" fmla="*/ 30162 h 19"/>
                  <a:gd name="T14" fmla="*/ 0 w 19"/>
                  <a:gd name="T15" fmla="*/ 30162 h 19"/>
                  <a:gd name="T16" fmla="*/ 9525 w 19"/>
                  <a:gd name="T17" fmla="*/ 30162 h 19"/>
                  <a:gd name="T18" fmla="*/ 30162 w 19"/>
                  <a:gd name="T19" fmla="*/ 20637 h 19"/>
                  <a:gd name="T20" fmla="*/ 30162 w 19"/>
                  <a:gd name="T21" fmla="*/ 9525 h 19"/>
                  <a:gd name="T22" fmla="*/ 20637 w 19"/>
                  <a:gd name="T23" fmla="*/ 0 h 19"/>
                  <a:gd name="T24" fmla="*/ 20637 w 19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9"/>
                  <a:gd name="T41" fmla="*/ 19 w 19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9">
                    <a:moveTo>
                      <a:pt x="13" y="0"/>
                    </a:move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37" name="Freeform 226"/>
              <p:cNvSpPr>
                <a:spLocks/>
              </p:cNvSpPr>
              <p:nvPr/>
            </p:nvSpPr>
            <p:spPr bwMode="auto">
              <a:xfrm>
                <a:off x="4465638" y="4348163"/>
                <a:ext cx="80962" cy="20637"/>
              </a:xfrm>
              <a:custGeom>
                <a:avLst/>
                <a:gdLst>
                  <a:gd name="T0" fmla="*/ 0 w 51"/>
                  <a:gd name="T1" fmla="*/ 0 h 13"/>
                  <a:gd name="T2" fmla="*/ 0 w 51"/>
                  <a:gd name="T3" fmla="*/ 0 h 13"/>
                  <a:gd name="T4" fmla="*/ 0 w 51"/>
                  <a:gd name="T5" fmla="*/ 9525 h 13"/>
                  <a:gd name="T6" fmla="*/ 9525 w 51"/>
                  <a:gd name="T7" fmla="*/ 20637 h 13"/>
                  <a:gd name="T8" fmla="*/ 30162 w 51"/>
                  <a:gd name="T9" fmla="*/ 20637 h 13"/>
                  <a:gd name="T10" fmla="*/ 50800 w 51"/>
                  <a:gd name="T11" fmla="*/ 20637 h 13"/>
                  <a:gd name="T12" fmla="*/ 80962 w 51"/>
                  <a:gd name="T13" fmla="*/ 20637 h 13"/>
                  <a:gd name="T14" fmla="*/ 80962 w 51"/>
                  <a:gd name="T15" fmla="*/ 20637 h 13"/>
                  <a:gd name="T16" fmla="*/ 80962 w 51"/>
                  <a:gd name="T17" fmla="*/ 9525 h 13"/>
                  <a:gd name="T18" fmla="*/ 69850 w 51"/>
                  <a:gd name="T19" fmla="*/ 0 h 13"/>
                  <a:gd name="T20" fmla="*/ 39687 w 51"/>
                  <a:gd name="T21" fmla="*/ 0 h 13"/>
                  <a:gd name="T22" fmla="*/ 9525 w 51"/>
                  <a:gd name="T23" fmla="*/ 0 h 13"/>
                  <a:gd name="T24" fmla="*/ 0 w 51"/>
                  <a:gd name="T25" fmla="*/ 0 h 13"/>
                  <a:gd name="T26" fmla="*/ 0 w 51"/>
                  <a:gd name="T27" fmla="*/ 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1"/>
                  <a:gd name="T43" fmla="*/ 0 h 13"/>
                  <a:gd name="T44" fmla="*/ 51 w 5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1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9" y="13"/>
                    </a:lnTo>
                    <a:lnTo>
                      <a:pt x="32" y="13"/>
                    </a:lnTo>
                    <a:lnTo>
                      <a:pt x="51" y="13"/>
                    </a:lnTo>
                    <a:lnTo>
                      <a:pt x="51" y="6"/>
                    </a:lnTo>
                    <a:lnTo>
                      <a:pt x="44" y="0"/>
                    </a:lnTo>
                    <a:lnTo>
                      <a:pt x="25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38" name="Freeform 228"/>
              <p:cNvSpPr>
                <a:spLocks/>
              </p:cNvSpPr>
              <p:nvPr/>
            </p:nvSpPr>
            <p:spPr bwMode="auto">
              <a:xfrm>
                <a:off x="4475163" y="4378325"/>
                <a:ext cx="71437" cy="30163"/>
              </a:xfrm>
              <a:custGeom>
                <a:avLst/>
                <a:gdLst>
                  <a:gd name="T0" fmla="*/ 0 w 45"/>
                  <a:gd name="T1" fmla="*/ 0 h 19"/>
                  <a:gd name="T2" fmla="*/ 0 w 45"/>
                  <a:gd name="T3" fmla="*/ 0 h 19"/>
                  <a:gd name="T4" fmla="*/ 0 w 45"/>
                  <a:gd name="T5" fmla="*/ 30163 h 19"/>
                  <a:gd name="T6" fmla="*/ 0 w 45"/>
                  <a:gd name="T7" fmla="*/ 30163 h 19"/>
                  <a:gd name="T8" fmla="*/ 41275 w 45"/>
                  <a:gd name="T9" fmla="*/ 20638 h 19"/>
                  <a:gd name="T10" fmla="*/ 71437 w 45"/>
                  <a:gd name="T11" fmla="*/ 20638 h 19"/>
                  <a:gd name="T12" fmla="*/ 71437 w 45"/>
                  <a:gd name="T13" fmla="*/ 20638 h 19"/>
                  <a:gd name="T14" fmla="*/ 60325 w 45"/>
                  <a:gd name="T15" fmla="*/ 0 h 19"/>
                  <a:gd name="T16" fmla="*/ 41275 w 45"/>
                  <a:gd name="T17" fmla="*/ 0 h 19"/>
                  <a:gd name="T18" fmla="*/ 0 w 45"/>
                  <a:gd name="T19" fmla="*/ 0 h 19"/>
                  <a:gd name="T20" fmla="*/ 0 w 45"/>
                  <a:gd name="T21" fmla="*/ 0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19"/>
                  <a:gd name="T35" fmla="*/ 45 w 45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26" y="13"/>
                    </a:lnTo>
                    <a:lnTo>
                      <a:pt x="45" y="13"/>
                    </a:lnTo>
                    <a:lnTo>
                      <a:pt x="38" y="0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39" name="Freeform 231"/>
              <p:cNvSpPr>
                <a:spLocks/>
              </p:cNvSpPr>
              <p:nvPr/>
            </p:nvSpPr>
            <p:spPr bwMode="auto">
              <a:xfrm>
                <a:off x="4475163" y="4498975"/>
                <a:ext cx="50800" cy="30163"/>
              </a:xfrm>
              <a:custGeom>
                <a:avLst/>
                <a:gdLst>
                  <a:gd name="T0" fmla="*/ 50800 w 32"/>
                  <a:gd name="T1" fmla="*/ 30163 h 19"/>
                  <a:gd name="T2" fmla="*/ 50800 w 32"/>
                  <a:gd name="T3" fmla="*/ 30163 h 19"/>
                  <a:gd name="T4" fmla="*/ 50800 w 32"/>
                  <a:gd name="T5" fmla="*/ 11113 h 19"/>
                  <a:gd name="T6" fmla="*/ 41275 w 32"/>
                  <a:gd name="T7" fmla="*/ 0 h 19"/>
                  <a:gd name="T8" fmla="*/ 41275 w 32"/>
                  <a:gd name="T9" fmla="*/ 0 h 19"/>
                  <a:gd name="T10" fmla="*/ 30162 w 32"/>
                  <a:gd name="T11" fmla="*/ 11113 h 19"/>
                  <a:gd name="T12" fmla="*/ 11112 w 32"/>
                  <a:gd name="T13" fmla="*/ 20638 h 19"/>
                  <a:gd name="T14" fmla="*/ 0 w 32"/>
                  <a:gd name="T15" fmla="*/ 20638 h 19"/>
                  <a:gd name="T16" fmla="*/ 0 w 32"/>
                  <a:gd name="T17" fmla="*/ 30163 h 19"/>
                  <a:gd name="T18" fmla="*/ 0 w 32"/>
                  <a:gd name="T19" fmla="*/ 30163 h 19"/>
                  <a:gd name="T20" fmla="*/ 11112 w 32"/>
                  <a:gd name="T21" fmla="*/ 30163 h 19"/>
                  <a:gd name="T22" fmla="*/ 20637 w 32"/>
                  <a:gd name="T23" fmla="*/ 30163 h 19"/>
                  <a:gd name="T24" fmla="*/ 50800 w 32"/>
                  <a:gd name="T25" fmla="*/ 30163 h 19"/>
                  <a:gd name="T26" fmla="*/ 50800 w 32"/>
                  <a:gd name="T27" fmla="*/ 30163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19"/>
                  <a:gd name="T44" fmla="*/ 32 w 3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19">
                    <a:moveTo>
                      <a:pt x="32" y="19"/>
                    </a:moveTo>
                    <a:lnTo>
                      <a:pt x="32" y="19"/>
                    </a:lnTo>
                    <a:lnTo>
                      <a:pt x="32" y="7"/>
                    </a:lnTo>
                    <a:lnTo>
                      <a:pt x="26" y="0"/>
                    </a:lnTo>
                    <a:lnTo>
                      <a:pt x="19" y="7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13" y="19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40" name="Freeform 234"/>
              <p:cNvSpPr>
                <a:spLocks/>
              </p:cNvSpPr>
              <p:nvPr/>
            </p:nvSpPr>
            <p:spPr bwMode="auto">
              <a:xfrm>
                <a:off x="4465638" y="4579938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41" name="Freeform 236"/>
              <p:cNvSpPr>
                <a:spLocks/>
              </p:cNvSpPr>
              <p:nvPr/>
            </p:nvSpPr>
            <p:spPr bwMode="auto">
              <a:xfrm>
                <a:off x="4465638" y="4610100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42" name="Freeform 238"/>
              <p:cNvSpPr>
                <a:spLocks/>
              </p:cNvSpPr>
              <p:nvPr/>
            </p:nvSpPr>
            <p:spPr bwMode="auto">
              <a:xfrm>
                <a:off x="4465638" y="4540250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43" name="Freeform 241"/>
              <p:cNvSpPr>
                <a:spLocks/>
              </p:cNvSpPr>
              <p:nvPr/>
            </p:nvSpPr>
            <p:spPr bwMode="auto">
              <a:xfrm>
                <a:off x="4465638" y="4579938"/>
                <a:ext cx="80962" cy="20637"/>
              </a:xfrm>
              <a:custGeom>
                <a:avLst/>
                <a:gdLst>
                  <a:gd name="T0" fmla="*/ 80962 w 51"/>
                  <a:gd name="T1" fmla="*/ 0 h 13"/>
                  <a:gd name="T2" fmla="*/ 80962 w 51"/>
                  <a:gd name="T3" fmla="*/ 0 h 13"/>
                  <a:gd name="T4" fmla="*/ 39687 w 51"/>
                  <a:gd name="T5" fmla="*/ 0 h 13"/>
                  <a:gd name="T6" fmla="*/ 20637 w 51"/>
                  <a:gd name="T7" fmla="*/ 0 h 13"/>
                  <a:gd name="T8" fmla="*/ 0 w 51"/>
                  <a:gd name="T9" fmla="*/ 20637 h 13"/>
                  <a:gd name="T10" fmla="*/ 0 w 51"/>
                  <a:gd name="T11" fmla="*/ 20637 h 13"/>
                  <a:gd name="T12" fmla="*/ 50800 w 51"/>
                  <a:gd name="T13" fmla="*/ 20637 h 13"/>
                  <a:gd name="T14" fmla="*/ 69850 w 51"/>
                  <a:gd name="T15" fmla="*/ 9525 h 13"/>
                  <a:gd name="T16" fmla="*/ 80962 w 51"/>
                  <a:gd name="T17" fmla="*/ 0 h 13"/>
                  <a:gd name="T18" fmla="*/ 80962 w 5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"/>
                  <a:gd name="T31" fmla="*/ 0 h 13"/>
                  <a:gd name="T32" fmla="*/ 51 w 51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" h="13">
                    <a:moveTo>
                      <a:pt x="51" y="0"/>
                    </a:moveTo>
                    <a:lnTo>
                      <a:pt x="51" y="0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32" y="13"/>
                    </a:lnTo>
                    <a:lnTo>
                      <a:pt x="44" y="6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44" name="Freeform 243"/>
              <p:cNvSpPr>
                <a:spLocks/>
              </p:cNvSpPr>
              <p:nvPr/>
            </p:nvSpPr>
            <p:spPr bwMode="auto">
              <a:xfrm>
                <a:off x="4465638" y="4610100"/>
                <a:ext cx="60325" cy="20638"/>
              </a:xfrm>
              <a:custGeom>
                <a:avLst/>
                <a:gdLst>
                  <a:gd name="T0" fmla="*/ 9525 w 38"/>
                  <a:gd name="T1" fmla="*/ 20638 h 13"/>
                  <a:gd name="T2" fmla="*/ 9525 w 38"/>
                  <a:gd name="T3" fmla="*/ 20638 h 13"/>
                  <a:gd name="T4" fmla="*/ 30163 w 38"/>
                  <a:gd name="T5" fmla="*/ 20638 h 13"/>
                  <a:gd name="T6" fmla="*/ 60325 w 38"/>
                  <a:gd name="T7" fmla="*/ 20638 h 13"/>
                  <a:gd name="T8" fmla="*/ 60325 w 38"/>
                  <a:gd name="T9" fmla="*/ 20638 h 13"/>
                  <a:gd name="T10" fmla="*/ 60325 w 38"/>
                  <a:gd name="T11" fmla="*/ 0 h 13"/>
                  <a:gd name="T12" fmla="*/ 60325 w 38"/>
                  <a:gd name="T13" fmla="*/ 0 h 13"/>
                  <a:gd name="T14" fmla="*/ 60325 w 38"/>
                  <a:gd name="T15" fmla="*/ 0 h 13"/>
                  <a:gd name="T16" fmla="*/ 50800 w 38"/>
                  <a:gd name="T17" fmla="*/ 0 h 13"/>
                  <a:gd name="T18" fmla="*/ 50800 w 38"/>
                  <a:gd name="T19" fmla="*/ 0 h 13"/>
                  <a:gd name="T20" fmla="*/ 39687 w 38"/>
                  <a:gd name="T21" fmla="*/ 0 h 13"/>
                  <a:gd name="T22" fmla="*/ 20637 w 38"/>
                  <a:gd name="T23" fmla="*/ 11113 h 13"/>
                  <a:gd name="T24" fmla="*/ 0 w 38"/>
                  <a:gd name="T25" fmla="*/ 11113 h 13"/>
                  <a:gd name="T26" fmla="*/ 0 w 38"/>
                  <a:gd name="T27" fmla="*/ 11113 h 13"/>
                  <a:gd name="T28" fmla="*/ 9525 w 38"/>
                  <a:gd name="T29" fmla="*/ 20638 h 13"/>
                  <a:gd name="T30" fmla="*/ 9525 w 38"/>
                  <a:gd name="T31" fmla="*/ 2063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"/>
                  <a:gd name="T49" fmla="*/ 0 h 13"/>
                  <a:gd name="T50" fmla="*/ 38 w 3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" h="13">
                    <a:moveTo>
                      <a:pt x="6" y="13"/>
                    </a:moveTo>
                    <a:lnTo>
                      <a:pt x="6" y="13"/>
                    </a:lnTo>
                    <a:lnTo>
                      <a:pt x="19" y="13"/>
                    </a:lnTo>
                    <a:lnTo>
                      <a:pt x="38" y="13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7"/>
                    </a:lnTo>
                    <a:lnTo>
                      <a:pt x="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45" name="Freeform 245"/>
              <p:cNvSpPr>
                <a:spLocks/>
              </p:cNvSpPr>
              <p:nvPr/>
            </p:nvSpPr>
            <p:spPr bwMode="auto">
              <a:xfrm>
                <a:off x="4465638" y="4540250"/>
                <a:ext cx="60325" cy="30163"/>
              </a:xfrm>
              <a:custGeom>
                <a:avLst/>
                <a:gdLst>
                  <a:gd name="T0" fmla="*/ 50800 w 38"/>
                  <a:gd name="T1" fmla="*/ 0 h 19"/>
                  <a:gd name="T2" fmla="*/ 50800 w 38"/>
                  <a:gd name="T3" fmla="*/ 0 h 19"/>
                  <a:gd name="T4" fmla="*/ 50800 w 38"/>
                  <a:gd name="T5" fmla="*/ 9525 h 19"/>
                  <a:gd name="T6" fmla="*/ 50800 w 38"/>
                  <a:gd name="T7" fmla="*/ 9525 h 19"/>
                  <a:gd name="T8" fmla="*/ 30163 w 38"/>
                  <a:gd name="T9" fmla="*/ 9525 h 19"/>
                  <a:gd name="T10" fmla="*/ 9525 w 38"/>
                  <a:gd name="T11" fmla="*/ 9525 h 19"/>
                  <a:gd name="T12" fmla="*/ 0 w 38"/>
                  <a:gd name="T13" fmla="*/ 9525 h 19"/>
                  <a:gd name="T14" fmla="*/ 0 w 38"/>
                  <a:gd name="T15" fmla="*/ 30163 h 19"/>
                  <a:gd name="T16" fmla="*/ 0 w 38"/>
                  <a:gd name="T17" fmla="*/ 30163 h 19"/>
                  <a:gd name="T18" fmla="*/ 50800 w 38"/>
                  <a:gd name="T19" fmla="*/ 30163 h 19"/>
                  <a:gd name="T20" fmla="*/ 60325 w 38"/>
                  <a:gd name="T21" fmla="*/ 19050 h 19"/>
                  <a:gd name="T22" fmla="*/ 50800 w 38"/>
                  <a:gd name="T23" fmla="*/ 0 h 19"/>
                  <a:gd name="T24" fmla="*/ 50800 w 38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32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19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32" y="19"/>
                    </a:lnTo>
                    <a:lnTo>
                      <a:pt x="38" y="1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46" name="Freeform 281"/>
              <p:cNvSpPr>
                <a:spLocks/>
              </p:cNvSpPr>
              <p:nvPr/>
            </p:nvSpPr>
            <p:spPr bwMode="auto">
              <a:xfrm>
                <a:off x="3629025" y="34512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47" name="Freeform 282"/>
              <p:cNvSpPr>
                <a:spLocks/>
              </p:cNvSpPr>
              <p:nvPr/>
            </p:nvSpPr>
            <p:spPr bwMode="auto">
              <a:xfrm>
                <a:off x="3629025" y="3511550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48" name="Freeform 283"/>
              <p:cNvSpPr>
                <a:spLocks/>
              </p:cNvSpPr>
              <p:nvPr/>
            </p:nvSpPr>
            <p:spPr bwMode="auto">
              <a:xfrm>
                <a:off x="3629025" y="3511550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49" name="Rectangle 284"/>
              <p:cNvSpPr>
                <a:spLocks noChangeArrowheads="1"/>
              </p:cNvSpPr>
              <p:nvPr/>
            </p:nvSpPr>
            <p:spPr bwMode="auto">
              <a:xfrm>
                <a:off x="3629025" y="35210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50" name="Freeform 285"/>
              <p:cNvSpPr>
                <a:spLocks/>
              </p:cNvSpPr>
              <p:nvPr/>
            </p:nvSpPr>
            <p:spPr bwMode="auto">
              <a:xfrm>
                <a:off x="3608388" y="353218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51" name="Freeform 286"/>
              <p:cNvSpPr>
                <a:spLocks/>
              </p:cNvSpPr>
              <p:nvPr/>
            </p:nvSpPr>
            <p:spPr bwMode="auto">
              <a:xfrm>
                <a:off x="3629025" y="3532188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52" name="Freeform 287"/>
              <p:cNvSpPr>
                <a:spLocks/>
              </p:cNvSpPr>
              <p:nvPr/>
            </p:nvSpPr>
            <p:spPr bwMode="auto">
              <a:xfrm>
                <a:off x="3648075" y="3551238"/>
                <a:ext cx="1588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8"/>
                  <a:gd name="T28" fmla="*/ 0 h 1588"/>
                  <a:gd name="T29" fmla="*/ 1588 w 1588"/>
                  <a:gd name="T30" fmla="*/ 1588 h 15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53" name="Rectangle 290"/>
              <p:cNvSpPr>
                <a:spLocks noChangeArrowheads="1"/>
              </p:cNvSpPr>
              <p:nvPr/>
            </p:nvSpPr>
            <p:spPr bwMode="auto">
              <a:xfrm>
                <a:off x="3648075" y="38338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54" name="Freeform 291"/>
              <p:cNvSpPr>
                <a:spLocks/>
              </p:cNvSpPr>
              <p:nvPr/>
            </p:nvSpPr>
            <p:spPr bwMode="auto">
              <a:xfrm>
                <a:off x="3659188" y="3833813"/>
                <a:ext cx="1587" cy="11112"/>
              </a:xfrm>
              <a:custGeom>
                <a:avLst/>
                <a:gdLst>
                  <a:gd name="T0" fmla="*/ 0 w 1588"/>
                  <a:gd name="T1" fmla="*/ 11112 h 7"/>
                  <a:gd name="T2" fmla="*/ 0 w 1588"/>
                  <a:gd name="T3" fmla="*/ 11112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7"/>
                  <a:gd name="T17" fmla="*/ 1588 w 158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55" name="Rectangle 292"/>
              <p:cNvSpPr>
                <a:spLocks noChangeArrowheads="1"/>
              </p:cNvSpPr>
              <p:nvPr/>
            </p:nvSpPr>
            <p:spPr bwMode="auto">
              <a:xfrm>
                <a:off x="353853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56" name="Rectangle 293"/>
              <p:cNvSpPr>
                <a:spLocks noChangeArrowheads="1"/>
              </p:cNvSpPr>
              <p:nvPr/>
            </p:nvSpPr>
            <p:spPr bwMode="auto">
              <a:xfrm>
                <a:off x="3659188" y="384492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57" name="Freeform 294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58" name="Freeform 295"/>
              <p:cNvSpPr>
                <a:spLocks/>
              </p:cNvSpPr>
              <p:nvPr/>
            </p:nvSpPr>
            <p:spPr bwMode="auto">
              <a:xfrm>
                <a:off x="3648075" y="38449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59" name="Rectangle 296"/>
              <p:cNvSpPr>
                <a:spLocks noChangeArrowheads="1"/>
              </p:cNvSpPr>
              <p:nvPr/>
            </p:nvSpPr>
            <p:spPr bwMode="auto">
              <a:xfrm>
                <a:off x="36591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60" name="Freeform 297"/>
              <p:cNvSpPr>
                <a:spLocks/>
              </p:cNvSpPr>
              <p:nvPr/>
            </p:nvSpPr>
            <p:spPr bwMode="auto">
              <a:xfrm>
                <a:off x="3638550" y="39147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61" name="Rectangle 298"/>
              <p:cNvSpPr>
                <a:spLocks noChangeArrowheads="1"/>
              </p:cNvSpPr>
              <p:nvPr/>
            </p:nvSpPr>
            <p:spPr bwMode="auto">
              <a:xfrm>
                <a:off x="3668713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62" name="Freeform 299"/>
              <p:cNvSpPr>
                <a:spLocks/>
              </p:cNvSpPr>
              <p:nvPr/>
            </p:nvSpPr>
            <p:spPr bwMode="auto">
              <a:xfrm>
                <a:off x="367982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63" name="Rectangle 300"/>
              <p:cNvSpPr>
                <a:spLocks noChangeArrowheads="1"/>
              </p:cNvSpPr>
              <p:nvPr/>
            </p:nvSpPr>
            <p:spPr bwMode="auto">
              <a:xfrm>
                <a:off x="3709988" y="3914775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64" name="Freeform 301"/>
              <p:cNvSpPr>
                <a:spLocks/>
              </p:cNvSpPr>
              <p:nvPr/>
            </p:nvSpPr>
            <p:spPr bwMode="auto">
              <a:xfrm>
                <a:off x="3587750" y="39147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30163 h 19"/>
                  <a:gd name="T10" fmla="*/ 0 w 1588"/>
                  <a:gd name="T11" fmla="*/ 30163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9"/>
                  <a:gd name="T20" fmla="*/ 1588 w 158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65" name="Freeform 302"/>
              <p:cNvSpPr>
                <a:spLocks/>
              </p:cNvSpPr>
              <p:nvPr/>
            </p:nvSpPr>
            <p:spPr bwMode="auto">
              <a:xfrm>
                <a:off x="3698875" y="39147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66" name="Freeform 303"/>
              <p:cNvSpPr>
                <a:spLocks/>
              </p:cNvSpPr>
              <p:nvPr/>
            </p:nvSpPr>
            <p:spPr bwMode="auto">
              <a:xfrm>
                <a:off x="3587750" y="3924300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11113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67" name="Rectangle 304"/>
              <p:cNvSpPr>
                <a:spLocks noChangeArrowheads="1"/>
              </p:cNvSpPr>
              <p:nvPr/>
            </p:nvSpPr>
            <p:spPr bwMode="auto">
              <a:xfrm>
                <a:off x="3659188" y="3924300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68" name="Freeform 305"/>
              <p:cNvSpPr>
                <a:spLocks/>
              </p:cNvSpPr>
              <p:nvPr/>
            </p:nvSpPr>
            <p:spPr bwMode="auto">
              <a:xfrm>
                <a:off x="3578225" y="3924300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0 h 19"/>
                  <a:gd name="T6" fmla="*/ 0 w 1588"/>
                  <a:gd name="T7" fmla="*/ 0 h 19"/>
                  <a:gd name="T8" fmla="*/ 0 w 1588"/>
                  <a:gd name="T9" fmla="*/ 20638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69" name="Freeform 306"/>
              <p:cNvSpPr>
                <a:spLocks/>
              </p:cNvSpPr>
              <p:nvPr/>
            </p:nvSpPr>
            <p:spPr bwMode="auto">
              <a:xfrm>
                <a:off x="3568700" y="3924300"/>
                <a:ext cx="9525" cy="30163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0 h 19"/>
                  <a:gd name="T4" fmla="*/ 0 w 6"/>
                  <a:gd name="T5" fmla="*/ 20638 h 19"/>
                  <a:gd name="T6" fmla="*/ 9525 w 6"/>
                  <a:gd name="T7" fmla="*/ 30163 h 19"/>
                  <a:gd name="T8" fmla="*/ 9525 w 6"/>
                  <a:gd name="T9" fmla="*/ 30163 h 19"/>
                  <a:gd name="T10" fmla="*/ 0 w 6"/>
                  <a:gd name="T11" fmla="*/ 0 h 19"/>
                  <a:gd name="T12" fmla="*/ 0 w 6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9"/>
                  <a:gd name="T23" fmla="*/ 6 w 6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70" name="Rectangle 307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71" name="Rectangle 308"/>
              <p:cNvSpPr>
                <a:spLocks noChangeArrowheads="1"/>
              </p:cNvSpPr>
              <p:nvPr/>
            </p:nvSpPr>
            <p:spPr bwMode="auto">
              <a:xfrm>
                <a:off x="3648075" y="393541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72" name="Freeform 309"/>
              <p:cNvSpPr>
                <a:spLocks/>
              </p:cNvSpPr>
              <p:nvPr/>
            </p:nvSpPr>
            <p:spPr bwMode="auto">
              <a:xfrm>
                <a:off x="3557588" y="3944938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0 h 6"/>
                  <a:gd name="T14" fmla="*/ 0 w 158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6"/>
                  <a:gd name="T26" fmla="*/ 1588 w 1588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73" name="Freeform 310"/>
              <p:cNvSpPr>
                <a:spLocks/>
              </p:cNvSpPr>
              <p:nvPr/>
            </p:nvSpPr>
            <p:spPr bwMode="auto">
              <a:xfrm>
                <a:off x="3557588" y="3954463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74" name="Freeform 311"/>
              <p:cNvSpPr>
                <a:spLocks/>
              </p:cNvSpPr>
              <p:nvPr/>
            </p:nvSpPr>
            <p:spPr bwMode="auto">
              <a:xfrm>
                <a:off x="3557588" y="3954463"/>
                <a:ext cx="11112" cy="11112"/>
              </a:xfrm>
              <a:custGeom>
                <a:avLst/>
                <a:gdLst>
                  <a:gd name="T0" fmla="*/ 11112 w 7"/>
                  <a:gd name="T1" fmla="*/ 0 h 7"/>
                  <a:gd name="T2" fmla="*/ 11112 w 7"/>
                  <a:gd name="T3" fmla="*/ 0 h 7"/>
                  <a:gd name="T4" fmla="*/ 0 w 7"/>
                  <a:gd name="T5" fmla="*/ 0 h 7"/>
                  <a:gd name="T6" fmla="*/ 0 w 7"/>
                  <a:gd name="T7" fmla="*/ 11112 h 7"/>
                  <a:gd name="T8" fmla="*/ 0 w 7"/>
                  <a:gd name="T9" fmla="*/ 11112 h 7"/>
                  <a:gd name="T10" fmla="*/ 11112 w 7"/>
                  <a:gd name="T11" fmla="*/ 11112 h 7"/>
                  <a:gd name="T12" fmla="*/ 11112 w 7"/>
                  <a:gd name="T13" fmla="*/ 0 h 7"/>
                  <a:gd name="T14" fmla="*/ 11112 w 7"/>
                  <a:gd name="T15" fmla="*/ 0 h 7"/>
                  <a:gd name="T16" fmla="*/ 11112 w 7"/>
                  <a:gd name="T17" fmla="*/ 0 h 7"/>
                  <a:gd name="T18" fmla="*/ 11112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75" name="Freeform 312"/>
              <p:cNvSpPr>
                <a:spLocks/>
              </p:cNvSpPr>
              <p:nvPr/>
            </p:nvSpPr>
            <p:spPr bwMode="auto">
              <a:xfrm>
                <a:off x="3587750" y="39544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11112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76" name="Freeform 313"/>
              <p:cNvSpPr>
                <a:spLocks/>
              </p:cNvSpPr>
              <p:nvPr/>
            </p:nvSpPr>
            <p:spPr bwMode="auto">
              <a:xfrm>
                <a:off x="3587750" y="3954463"/>
                <a:ext cx="1588" cy="30162"/>
              </a:xfrm>
              <a:custGeom>
                <a:avLst/>
                <a:gdLst>
                  <a:gd name="T0" fmla="*/ 0 w 1588"/>
                  <a:gd name="T1" fmla="*/ 30162 h 19"/>
                  <a:gd name="T2" fmla="*/ 0 w 1588"/>
                  <a:gd name="T3" fmla="*/ 30162 h 19"/>
                  <a:gd name="T4" fmla="*/ 0 w 1588"/>
                  <a:gd name="T5" fmla="*/ 11112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2 h 19"/>
                  <a:gd name="T12" fmla="*/ 0 w 1588"/>
                  <a:gd name="T13" fmla="*/ 30162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77" name="Freeform 314"/>
              <p:cNvSpPr>
                <a:spLocks/>
              </p:cNvSpPr>
              <p:nvPr/>
            </p:nvSpPr>
            <p:spPr bwMode="auto">
              <a:xfrm>
                <a:off x="3578225" y="3965575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9525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9525 h 12"/>
                  <a:gd name="T12" fmla="*/ 0 w 1588"/>
                  <a:gd name="T13" fmla="*/ 0 h 12"/>
                  <a:gd name="T14" fmla="*/ 0 w 1588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2"/>
                  <a:gd name="T26" fmla="*/ 1588 w 158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78" name="Freeform 315"/>
              <p:cNvSpPr>
                <a:spLocks/>
              </p:cNvSpPr>
              <p:nvPr/>
            </p:nvSpPr>
            <p:spPr bwMode="auto">
              <a:xfrm>
                <a:off x="3568700" y="3965575"/>
                <a:ext cx="9525" cy="19050"/>
              </a:xfrm>
              <a:custGeom>
                <a:avLst/>
                <a:gdLst>
                  <a:gd name="T0" fmla="*/ 9525 w 6"/>
                  <a:gd name="T1" fmla="*/ 19050 h 12"/>
                  <a:gd name="T2" fmla="*/ 9525 w 6"/>
                  <a:gd name="T3" fmla="*/ 19050 h 12"/>
                  <a:gd name="T4" fmla="*/ 0 w 6"/>
                  <a:gd name="T5" fmla="*/ 0 h 12"/>
                  <a:gd name="T6" fmla="*/ 0 w 6"/>
                  <a:gd name="T7" fmla="*/ 0 h 12"/>
                  <a:gd name="T8" fmla="*/ 9525 w 6"/>
                  <a:gd name="T9" fmla="*/ 19050 h 12"/>
                  <a:gd name="T10" fmla="*/ 9525 w 6"/>
                  <a:gd name="T11" fmla="*/ 1905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2"/>
                  <a:gd name="T20" fmla="*/ 6 w 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79" name="Freeform 316"/>
              <p:cNvSpPr>
                <a:spLocks/>
              </p:cNvSpPr>
              <p:nvPr/>
            </p:nvSpPr>
            <p:spPr bwMode="auto">
              <a:xfrm>
                <a:off x="3648075" y="39655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80" name="Freeform 317"/>
              <p:cNvSpPr>
                <a:spLocks/>
              </p:cNvSpPr>
              <p:nvPr/>
            </p:nvSpPr>
            <p:spPr bwMode="auto">
              <a:xfrm>
                <a:off x="3568700" y="3965575"/>
                <a:ext cx="1588" cy="30163"/>
              </a:xfrm>
              <a:custGeom>
                <a:avLst/>
                <a:gdLst>
                  <a:gd name="T0" fmla="*/ 0 w 1588"/>
                  <a:gd name="T1" fmla="*/ 30163 h 19"/>
                  <a:gd name="T2" fmla="*/ 0 w 1588"/>
                  <a:gd name="T3" fmla="*/ 30163 h 19"/>
                  <a:gd name="T4" fmla="*/ 0 w 1588"/>
                  <a:gd name="T5" fmla="*/ 19050 h 19"/>
                  <a:gd name="T6" fmla="*/ 0 w 1588"/>
                  <a:gd name="T7" fmla="*/ 0 h 19"/>
                  <a:gd name="T8" fmla="*/ 0 w 1588"/>
                  <a:gd name="T9" fmla="*/ 0 h 19"/>
                  <a:gd name="T10" fmla="*/ 0 w 1588"/>
                  <a:gd name="T11" fmla="*/ 30163 h 19"/>
                  <a:gd name="T12" fmla="*/ 0 w 1588"/>
                  <a:gd name="T13" fmla="*/ 30163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9"/>
                  <a:gd name="T23" fmla="*/ 1588 w 1588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81" name="Freeform 318"/>
              <p:cNvSpPr>
                <a:spLocks/>
              </p:cNvSpPr>
              <p:nvPr/>
            </p:nvSpPr>
            <p:spPr bwMode="auto">
              <a:xfrm>
                <a:off x="3557588" y="3975100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8 h 13"/>
                  <a:gd name="T12" fmla="*/ 0 w 1588"/>
                  <a:gd name="T13" fmla="*/ 2063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82" name="Freeform 319"/>
              <p:cNvSpPr>
                <a:spLocks/>
              </p:cNvSpPr>
              <p:nvPr/>
            </p:nvSpPr>
            <p:spPr bwMode="auto">
              <a:xfrm>
                <a:off x="3659188" y="39846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83" name="Freeform 320"/>
              <p:cNvSpPr>
                <a:spLocks/>
              </p:cNvSpPr>
              <p:nvPr/>
            </p:nvSpPr>
            <p:spPr bwMode="auto">
              <a:xfrm>
                <a:off x="3729038" y="3984625"/>
                <a:ext cx="1587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84" name="Freeform 322"/>
              <p:cNvSpPr>
                <a:spLocks/>
              </p:cNvSpPr>
              <p:nvPr/>
            </p:nvSpPr>
            <p:spPr bwMode="auto">
              <a:xfrm>
                <a:off x="365918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85" name="Rectangle 323"/>
              <p:cNvSpPr>
                <a:spLocks noChangeArrowheads="1"/>
              </p:cNvSpPr>
              <p:nvPr/>
            </p:nvSpPr>
            <p:spPr bwMode="auto">
              <a:xfrm>
                <a:off x="3648075" y="3995738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86" name="Freeform 324"/>
              <p:cNvSpPr>
                <a:spLocks/>
              </p:cNvSpPr>
              <p:nvPr/>
            </p:nvSpPr>
            <p:spPr bwMode="auto">
              <a:xfrm>
                <a:off x="3538538" y="3995738"/>
                <a:ext cx="1587" cy="1587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87" name="Freeform 325"/>
              <p:cNvSpPr>
                <a:spLocks/>
              </p:cNvSpPr>
              <p:nvPr/>
            </p:nvSpPr>
            <p:spPr bwMode="auto">
              <a:xfrm>
                <a:off x="3587750" y="3995738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9525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88" name="Rectangle 326"/>
              <p:cNvSpPr>
                <a:spLocks noChangeArrowheads="1"/>
              </p:cNvSpPr>
              <p:nvPr/>
            </p:nvSpPr>
            <p:spPr bwMode="auto">
              <a:xfrm>
                <a:off x="3538538" y="399573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89" name="Freeform 327"/>
              <p:cNvSpPr>
                <a:spLocks/>
              </p:cNvSpPr>
              <p:nvPr/>
            </p:nvSpPr>
            <p:spPr bwMode="auto">
              <a:xfrm>
                <a:off x="3587750" y="4005263"/>
                <a:ext cx="11113" cy="11112"/>
              </a:xfrm>
              <a:custGeom>
                <a:avLst/>
                <a:gdLst>
                  <a:gd name="T0" fmla="*/ 0 w 7"/>
                  <a:gd name="T1" fmla="*/ 11112 h 7"/>
                  <a:gd name="T2" fmla="*/ 0 w 7"/>
                  <a:gd name="T3" fmla="*/ 11112 h 7"/>
                  <a:gd name="T4" fmla="*/ 11113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w 7"/>
                  <a:gd name="T11" fmla="*/ 11112 h 7"/>
                  <a:gd name="T12" fmla="*/ 0 w 7"/>
                  <a:gd name="T13" fmla="*/ 11112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7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90" name="Rectangle 328"/>
              <p:cNvSpPr>
                <a:spLocks noChangeArrowheads="1"/>
              </p:cNvSpPr>
              <p:nvPr/>
            </p:nvSpPr>
            <p:spPr bwMode="auto">
              <a:xfrm>
                <a:off x="352742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91" name="Freeform 329"/>
              <p:cNvSpPr>
                <a:spLocks/>
              </p:cNvSpPr>
              <p:nvPr/>
            </p:nvSpPr>
            <p:spPr bwMode="auto">
              <a:xfrm>
                <a:off x="3578225" y="4005263"/>
                <a:ext cx="1588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0 h 7"/>
                  <a:gd name="T6" fmla="*/ 0 w 1588"/>
                  <a:gd name="T7" fmla="*/ 11112 h 7"/>
                  <a:gd name="T8" fmla="*/ 0 w 1588"/>
                  <a:gd name="T9" fmla="*/ 11112 h 7"/>
                  <a:gd name="T10" fmla="*/ 0 w 1588"/>
                  <a:gd name="T11" fmla="*/ 0 h 7"/>
                  <a:gd name="T12" fmla="*/ 0 w 1588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7"/>
                  <a:gd name="T23" fmla="*/ 1588 w 158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92" name="Freeform 330"/>
              <p:cNvSpPr>
                <a:spLocks/>
              </p:cNvSpPr>
              <p:nvPr/>
            </p:nvSpPr>
            <p:spPr bwMode="auto">
              <a:xfrm>
                <a:off x="3568700" y="4005263"/>
                <a:ext cx="9525" cy="20637"/>
              </a:xfrm>
              <a:custGeom>
                <a:avLst/>
                <a:gdLst>
                  <a:gd name="T0" fmla="*/ 9525 w 6"/>
                  <a:gd name="T1" fmla="*/ 0 h 13"/>
                  <a:gd name="T2" fmla="*/ 9525 w 6"/>
                  <a:gd name="T3" fmla="*/ 0 h 13"/>
                  <a:gd name="T4" fmla="*/ 0 w 6"/>
                  <a:gd name="T5" fmla="*/ 0 h 13"/>
                  <a:gd name="T6" fmla="*/ 9525 w 6"/>
                  <a:gd name="T7" fmla="*/ 20637 h 13"/>
                  <a:gd name="T8" fmla="*/ 9525 w 6"/>
                  <a:gd name="T9" fmla="*/ 20637 h 13"/>
                  <a:gd name="T10" fmla="*/ 9525 w 6"/>
                  <a:gd name="T11" fmla="*/ 0 h 13"/>
                  <a:gd name="T12" fmla="*/ 9525 w 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3"/>
                  <a:gd name="T23" fmla="*/ 6 w 6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3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93" name="Freeform 331"/>
              <p:cNvSpPr>
                <a:spLocks/>
              </p:cNvSpPr>
              <p:nvPr/>
            </p:nvSpPr>
            <p:spPr bwMode="auto">
              <a:xfrm>
                <a:off x="3648075" y="4005263"/>
                <a:ext cx="11113" cy="1111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11112 h 7"/>
                  <a:gd name="T6" fmla="*/ 0 w 7"/>
                  <a:gd name="T7" fmla="*/ 11112 h 7"/>
                  <a:gd name="T8" fmla="*/ 0 w 7"/>
                  <a:gd name="T9" fmla="*/ 0 h 7"/>
                  <a:gd name="T10" fmla="*/ 0 w 7"/>
                  <a:gd name="T11" fmla="*/ 0 h 7"/>
                  <a:gd name="T12" fmla="*/ 11113 w 7"/>
                  <a:gd name="T13" fmla="*/ 0 h 7"/>
                  <a:gd name="T14" fmla="*/ 11113 w 7"/>
                  <a:gd name="T15" fmla="*/ 0 h 7"/>
                  <a:gd name="T16" fmla="*/ 0 w 7"/>
                  <a:gd name="T17" fmla="*/ 0 h 7"/>
                  <a:gd name="T18" fmla="*/ 0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94" name="Rectangle 332"/>
              <p:cNvSpPr>
                <a:spLocks noChangeArrowheads="1"/>
              </p:cNvSpPr>
              <p:nvPr/>
            </p:nvSpPr>
            <p:spPr bwMode="auto">
              <a:xfrm>
                <a:off x="3648075" y="4005263"/>
                <a:ext cx="1588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95" name="Rectangle 333"/>
              <p:cNvSpPr>
                <a:spLocks noChangeArrowheads="1"/>
              </p:cNvSpPr>
              <p:nvPr/>
            </p:nvSpPr>
            <p:spPr bwMode="auto">
              <a:xfrm>
                <a:off x="3779838" y="4005263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96" name="Freeform 334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97" name="Rectangle 335"/>
              <p:cNvSpPr>
                <a:spLocks noChangeArrowheads="1"/>
              </p:cNvSpPr>
              <p:nvPr/>
            </p:nvSpPr>
            <p:spPr bwMode="auto">
              <a:xfrm>
                <a:off x="3648075" y="401637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98" name="Freeform 336"/>
              <p:cNvSpPr>
                <a:spLocks/>
              </p:cNvSpPr>
              <p:nvPr/>
            </p:nvSpPr>
            <p:spPr bwMode="auto">
              <a:xfrm>
                <a:off x="3729038" y="401637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99" name="Freeform 337"/>
              <p:cNvSpPr>
                <a:spLocks/>
              </p:cNvSpPr>
              <p:nvPr/>
            </p:nvSpPr>
            <p:spPr bwMode="auto">
              <a:xfrm>
                <a:off x="3648075" y="401637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w 1588"/>
                  <a:gd name="T15" fmla="*/ 0 h 1588"/>
                  <a:gd name="T16" fmla="*/ 0 w 1588"/>
                  <a:gd name="T17" fmla="*/ 0 h 1588"/>
                  <a:gd name="T18" fmla="*/ 0 w 1588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8"/>
                  <a:gd name="T31" fmla="*/ 0 h 1588"/>
                  <a:gd name="T32" fmla="*/ 1588 w 1588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00" name="Freeform 338"/>
              <p:cNvSpPr>
                <a:spLocks/>
              </p:cNvSpPr>
              <p:nvPr/>
            </p:nvSpPr>
            <p:spPr bwMode="auto">
              <a:xfrm>
                <a:off x="3648075" y="401637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0 h 6"/>
                  <a:gd name="T8" fmla="*/ 0 w 158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8"/>
                  <a:gd name="T16" fmla="*/ 0 h 6"/>
                  <a:gd name="T17" fmla="*/ 1588 w 158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01" name="Rectangle 339"/>
              <p:cNvSpPr>
                <a:spLocks noChangeArrowheads="1"/>
              </p:cNvSpPr>
              <p:nvPr/>
            </p:nvSpPr>
            <p:spPr bwMode="auto">
              <a:xfrm>
                <a:off x="3587750" y="4025900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02" name="Freeform 340"/>
              <p:cNvSpPr>
                <a:spLocks/>
              </p:cNvSpPr>
              <p:nvPr/>
            </p:nvSpPr>
            <p:spPr bwMode="auto">
              <a:xfrm>
                <a:off x="3587750" y="4025900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03" name="Freeform 341"/>
              <p:cNvSpPr>
                <a:spLocks/>
              </p:cNvSpPr>
              <p:nvPr/>
            </p:nvSpPr>
            <p:spPr bwMode="auto">
              <a:xfrm>
                <a:off x="3587750" y="4025900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04" name="Rectangle 342"/>
              <p:cNvSpPr>
                <a:spLocks noChangeArrowheads="1"/>
              </p:cNvSpPr>
              <p:nvPr/>
            </p:nvSpPr>
            <p:spPr bwMode="auto">
              <a:xfrm>
                <a:off x="3578225" y="4025900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05" name="Freeform 343"/>
              <p:cNvSpPr>
                <a:spLocks/>
              </p:cNvSpPr>
              <p:nvPr/>
            </p:nvSpPr>
            <p:spPr bwMode="auto">
              <a:xfrm>
                <a:off x="3578225" y="4025900"/>
                <a:ext cx="1588" cy="20638"/>
              </a:xfrm>
              <a:custGeom>
                <a:avLst/>
                <a:gdLst>
                  <a:gd name="T0" fmla="*/ 0 w 1588"/>
                  <a:gd name="T1" fmla="*/ 20638 h 13"/>
                  <a:gd name="T2" fmla="*/ 0 w 1588"/>
                  <a:gd name="T3" fmla="*/ 20638 h 13"/>
                  <a:gd name="T4" fmla="*/ 0 w 1588"/>
                  <a:gd name="T5" fmla="*/ 0 h 13"/>
                  <a:gd name="T6" fmla="*/ 0 w 1588"/>
                  <a:gd name="T7" fmla="*/ 0 h 13"/>
                  <a:gd name="T8" fmla="*/ 0 w 1588"/>
                  <a:gd name="T9" fmla="*/ 20638 h 13"/>
                  <a:gd name="T10" fmla="*/ 0 w 1588"/>
                  <a:gd name="T11" fmla="*/ 20638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3"/>
                  <a:gd name="T20" fmla="*/ 1588 w 158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06" name="Freeform 344"/>
              <p:cNvSpPr>
                <a:spLocks/>
              </p:cNvSpPr>
              <p:nvPr/>
            </p:nvSpPr>
            <p:spPr bwMode="auto">
              <a:xfrm>
                <a:off x="3648075" y="4025900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07" name="Freeform 345"/>
              <p:cNvSpPr>
                <a:spLocks/>
              </p:cNvSpPr>
              <p:nvPr/>
            </p:nvSpPr>
            <p:spPr bwMode="auto">
              <a:xfrm>
                <a:off x="3568700" y="4025900"/>
                <a:ext cx="9525" cy="20638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0 h 13"/>
                  <a:gd name="T4" fmla="*/ 0 w 6"/>
                  <a:gd name="T5" fmla="*/ 9525 h 13"/>
                  <a:gd name="T6" fmla="*/ 9525 w 6"/>
                  <a:gd name="T7" fmla="*/ 20638 h 13"/>
                  <a:gd name="T8" fmla="*/ 9525 w 6"/>
                  <a:gd name="T9" fmla="*/ 20638 h 13"/>
                  <a:gd name="T10" fmla="*/ 9525 w 6"/>
                  <a:gd name="T11" fmla="*/ 9525 h 13"/>
                  <a:gd name="T12" fmla="*/ 0 w 6"/>
                  <a:gd name="T13" fmla="*/ 0 h 13"/>
                  <a:gd name="T14" fmla="*/ 0 w 6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13"/>
                  <a:gd name="T26" fmla="*/ 6 w 6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08" name="Freeform 346"/>
              <p:cNvSpPr>
                <a:spLocks/>
              </p:cNvSpPr>
              <p:nvPr/>
            </p:nvSpPr>
            <p:spPr bwMode="auto">
              <a:xfrm>
                <a:off x="3587750" y="4025900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09" name="Freeform 347"/>
              <p:cNvSpPr>
                <a:spLocks/>
              </p:cNvSpPr>
              <p:nvPr/>
            </p:nvSpPr>
            <p:spPr bwMode="auto">
              <a:xfrm>
                <a:off x="3527425" y="4035425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11113 w 7"/>
                  <a:gd name="T3" fmla="*/ 11113 h 7"/>
                  <a:gd name="T4" fmla="*/ 11113 w 7"/>
                  <a:gd name="T5" fmla="*/ 0 h 7"/>
                  <a:gd name="T6" fmla="*/ 11113 w 7"/>
                  <a:gd name="T7" fmla="*/ 0 h 7"/>
                  <a:gd name="T8" fmla="*/ 0 w 7"/>
                  <a:gd name="T9" fmla="*/ 0 h 7"/>
                  <a:gd name="T10" fmla="*/ 0 w 7"/>
                  <a:gd name="T11" fmla="*/ 0 h 7"/>
                  <a:gd name="T12" fmla="*/ 0 w 7"/>
                  <a:gd name="T13" fmla="*/ 11113 h 7"/>
                  <a:gd name="T14" fmla="*/ 0 w 7"/>
                  <a:gd name="T15" fmla="*/ 11113 h 7"/>
                  <a:gd name="T16" fmla="*/ 11113 w 7"/>
                  <a:gd name="T17" fmla="*/ 11113 h 7"/>
                  <a:gd name="T18" fmla="*/ 11113 w 7"/>
                  <a:gd name="T19" fmla="*/ 11113 h 7"/>
                  <a:gd name="T20" fmla="*/ 11113 w 7"/>
                  <a:gd name="T21" fmla="*/ 11113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"/>
                  <a:gd name="T34" fmla="*/ 0 h 7"/>
                  <a:gd name="T35" fmla="*/ 7 w 7"/>
                  <a:gd name="T36" fmla="*/ 7 h 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" h="7">
                    <a:moveTo>
                      <a:pt x="7" y="7"/>
                    </a:moveTo>
                    <a:lnTo>
                      <a:pt x="7" y="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10" name="Rectangle 348"/>
              <p:cNvSpPr>
                <a:spLocks noChangeArrowheads="1"/>
              </p:cNvSpPr>
              <p:nvPr/>
            </p:nvSpPr>
            <p:spPr bwMode="auto">
              <a:xfrm>
                <a:off x="3648075" y="4035425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11" name="Freeform 349"/>
              <p:cNvSpPr>
                <a:spLocks/>
              </p:cNvSpPr>
              <p:nvPr/>
            </p:nvSpPr>
            <p:spPr bwMode="auto">
              <a:xfrm>
                <a:off x="3648075" y="4035425"/>
                <a:ext cx="1588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12" name="Freeform 350"/>
              <p:cNvSpPr>
                <a:spLocks/>
              </p:cNvSpPr>
              <p:nvPr/>
            </p:nvSpPr>
            <p:spPr bwMode="auto">
              <a:xfrm>
                <a:off x="3729038" y="4035425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1588"/>
                  <a:gd name="T20" fmla="*/ 1588 w 1588"/>
                  <a:gd name="T21" fmla="*/ 1588 h 15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13" name="Freeform 351"/>
              <p:cNvSpPr>
                <a:spLocks/>
              </p:cNvSpPr>
              <p:nvPr/>
            </p:nvSpPr>
            <p:spPr bwMode="auto">
              <a:xfrm>
                <a:off x="3587750" y="4046538"/>
                <a:ext cx="11113" cy="19050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0 h 12"/>
                  <a:gd name="T4" fmla="*/ 0 w 7"/>
                  <a:gd name="T5" fmla="*/ 9525 h 12"/>
                  <a:gd name="T6" fmla="*/ 11113 w 7"/>
                  <a:gd name="T7" fmla="*/ 19050 h 12"/>
                  <a:gd name="T8" fmla="*/ 11113 w 7"/>
                  <a:gd name="T9" fmla="*/ 19050 h 12"/>
                  <a:gd name="T10" fmla="*/ 0 w 7"/>
                  <a:gd name="T11" fmla="*/ 0 h 12"/>
                  <a:gd name="T12" fmla="*/ 0 w 7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2"/>
                  <a:gd name="T23" fmla="*/ 7 w 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14" name="Freeform 352"/>
              <p:cNvSpPr>
                <a:spLocks/>
              </p:cNvSpPr>
              <p:nvPr/>
            </p:nvSpPr>
            <p:spPr bwMode="auto">
              <a:xfrm>
                <a:off x="3729038" y="4046538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15" name="Freeform 353"/>
              <p:cNvSpPr>
                <a:spLocks/>
              </p:cNvSpPr>
              <p:nvPr/>
            </p:nvSpPr>
            <p:spPr bwMode="auto">
              <a:xfrm>
                <a:off x="3729038" y="4046538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16" name="Freeform 354"/>
              <p:cNvSpPr>
                <a:spLocks/>
              </p:cNvSpPr>
              <p:nvPr/>
            </p:nvSpPr>
            <p:spPr bwMode="auto">
              <a:xfrm>
                <a:off x="3578225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w 1588"/>
                  <a:gd name="T13" fmla="*/ 95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17" name="Freeform 355"/>
              <p:cNvSpPr>
                <a:spLocks/>
              </p:cNvSpPr>
              <p:nvPr/>
            </p:nvSpPr>
            <p:spPr bwMode="auto">
              <a:xfrm>
                <a:off x="3587750" y="4056063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18" name="Freeform 356"/>
              <p:cNvSpPr>
                <a:spLocks/>
              </p:cNvSpPr>
              <p:nvPr/>
            </p:nvSpPr>
            <p:spPr bwMode="auto">
              <a:xfrm>
                <a:off x="3568700" y="4056063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9525 h 6"/>
                  <a:gd name="T6" fmla="*/ 9525 w 6"/>
                  <a:gd name="T7" fmla="*/ 9525 h 6"/>
                  <a:gd name="T8" fmla="*/ 9525 w 6"/>
                  <a:gd name="T9" fmla="*/ 9525 h 6"/>
                  <a:gd name="T10" fmla="*/ 9525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19" name="Freeform 357"/>
              <p:cNvSpPr>
                <a:spLocks/>
              </p:cNvSpPr>
              <p:nvPr/>
            </p:nvSpPr>
            <p:spPr bwMode="auto">
              <a:xfrm>
                <a:off x="3568700" y="4056063"/>
                <a:ext cx="1588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9525 h 13"/>
                  <a:gd name="T12" fmla="*/ 0 w 1588"/>
                  <a:gd name="T13" fmla="*/ 20637 h 13"/>
                  <a:gd name="T14" fmla="*/ 0 w 1588"/>
                  <a:gd name="T15" fmla="*/ 20637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8"/>
                  <a:gd name="T25" fmla="*/ 0 h 13"/>
                  <a:gd name="T26" fmla="*/ 1588 w 1588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20" name="Freeform 358"/>
              <p:cNvSpPr>
                <a:spLocks/>
              </p:cNvSpPr>
              <p:nvPr/>
            </p:nvSpPr>
            <p:spPr bwMode="auto">
              <a:xfrm>
                <a:off x="3557588" y="4056063"/>
                <a:ext cx="1587" cy="20637"/>
              </a:xfrm>
              <a:custGeom>
                <a:avLst/>
                <a:gdLst>
                  <a:gd name="T0" fmla="*/ 0 w 1588"/>
                  <a:gd name="T1" fmla="*/ 20637 h 13"/>
                  <a:gd name="T2" fmla="*/ 0 w 1588"/>
                  <a:gd name="T3" fmla="*/ 20637 h 13"/>
                  <a:gd name="T4" fmla="*/ 0 w 1588"/>
                  <a:gd name="T5" fmla="*/ 9525 h 13"/>
                  <a:gd name="T6" fmla="*/ 0 w 1588"/>
                  <a:gd name="T7" fmla="*/ 0 h 13"/>
                  <a:gd name="T8" fmla="*/ 0 w 1588"/>
                  <a:gd name="T9" fmla="*/ 0 h 13"/>
                  <a:gd name="T10" fmla="*/ 0 w 1588"/>
                  <a:gd name="T11" fmla="*/ 20637 h 13"/>
                  <a:gd name="T12" fmla="*/ 0 w 1588"/>
                  <a:gd name="T13" fmla="*/ 2063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3"/>
                  <a:gd name="T23" fmla="*/ 1588 w 158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21" name="Rectangle 359"/>
              <p:cNvSpPr>
                <a:spLocks noChangeArrowheads="1"/>
              </p:cNvSpPr>
              <p:nvPr/>
            </p:nvSpPr>
            <p:spPr bwMode="auto">
              <a:xfrm>
                <a:off x="3729038" y="4065588"/>
                <a:ext cx="1587" cy="158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22" name="Freeform 360"/>
              <p:cNvSpPr>
                <a:spLocks/>
              </p:cNvSpPr>
              <p:nvPr/>
            </p:nvSpPr>
            <p:spPr bwMode="auto">
              <a:xfrm>
                <a:off x="3729038" y="4065588"/>
                <a:ext cx="1587" cy="11112"/>
              </a:xfrm>
              <a:custGeom>
                <a:avLst/>
                <a:gdLst>
                  <a:gd name="T0" fmla="*/ 0 w 1588"/>
                  <a:gd name="T1" fmla="*/ 0 h 7"/>
                  <a:gd name="T2" fmla="*/ 0 w 1588"/>
                  <a:gd name="T3" fmla="*/ 0 h 7"/>
                  <a:gd name="T4" fmla="*/ 0 w 1588"/>
                  <a:gd name="T5" fmla="*/ 11112 h 7"/>
                  <a:gd name="T6" fmla="*/ 0 w 1588"/>
                  <a:gd name="T7" fmla="*/ 11112 h 7"/>
                  <a:gd name="T8" fmla="*/ 0 w 1588"/>
                  <a:gd name="T9" fmla="*/ 0 h 7"/>
                  <a:gd name="T10" fmla="*/ 0 w 158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7"/>
                  <a:gd name="T20" fmla="*/ 1588 w 158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23" name="Freeform 361"/>
              <p:cNvSpPr>
                <a:spLocks/>
              </p:cNvSpPr>
              <p:nvPr/>
            </p:nvSpPr>
            <p:spPr bwMode="auto">
              <a:xfrm>
                <a:off x="3729038" y="4076700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0 h 6"/>
                  <a:gd name="T10" fmla="*/ 0 w 158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24" name="Freeform 362"/>
              <p:cNvSpPr>
                <a:spLocks/>
              </p:cNvSpPr>
              <p:nvPr/>
            </p:nvSpPr>
            <p:spPr bwMode="auto">
              <a:xfrm>
                <a:off x="3578225" y="4076700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9525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25" name="Rectangle 363"/>
              <p:cNvSpPr>
                <a:spLocks noChangeArrowheads="1"/>
              </p:cNvSpPr>
              <p:nvPr/>
            </p:nvSpPr>
            <p:spPr bwMode="auto">
              <a:xfrm>
                <a:off x="3568700" y="4076700"/>
                <a:ext cx="1588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26" name="Freeform 364"/>
              <p:cNvSpPr>
                <a:spLocks/>
              </p:cNvSpPr>
              <p:nvPr/>
            </p:nvSpPr>
            <p:spPr bwMode="auto">
              <a:xfrm>
                <a:off x="3578225" y="4076700"/>
                <a:ext cx="1588" cy="19050"/>
              </a:xfrm>
              <a:custGeom>
                <a:avLst/>
                <a:gdLst>
                  <a:gd name="T0" fmla="*/ 0 w 1588"/>
                  <a:gd name="T1" fmla="*/ 0 h 12"/>
                  <a:gd name="T2" fmla="*/ 0 w 1588"/>
                  <a:gd name="T3" fmla="*/ 0 h 12"/>
                  <a:gd name="T4" fmla="*/ 0 w 1588"/>
                  <a:gd name="T5" fmla="*/ 19050 h 12"/>
                  <a:gd name="T6" fmla="*/ 0 w 1588"/>
                  <a:gd name="T7" fmla="*/ 19050 h 12"/>
                  <a:gd name="T8" fmla="*/ 0 w 1588"/>
                  <a:gd name="T9" fmla="*/ 19050 h 12"/>
                  <a:gd name="T10" fmla="*/ 0 w 1588"/>
                  <a:gd name="T11" fmla="*/ 0 h 12"/>
                  <a:gd name="T12" fmla="*/ 0 w 158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2"/>
                  <a:gd name="T23" fmla="*/ 1588 w 158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27" name="Freeform 365"/>
              <p:cNvSpPr>
                <a:spLocks/>
              </p:cNvSpPr>
              <p:nvPr/>
            </p:nvSpPr>
            <p:spPr bwMode="auto">
              <a:xfrm>
                <a:off x="3527425" y="4076700"/>
                <a:ext cx="11113" cy="9525"/>
              </a:xfrm>
              <a:custGeom>
                <a:avLst/>
                <a:gdLst>
                  <a:gd name="T0" fmla="*/ 11113 w 7"/>
                  <a:gd name="T1" fmla="*/ 9525 h 6"/>
                  <a:gd name="T2" fmla="*/ 11113 w 7"/>
                  <a:gd name="T3" fmla="*/ 9525 h 6"/>
                  <a:gd name="T4" fmla="*/ 0 w 7"/>
                  <a:gd name="T5" fmla="*/ 9525 h 6"/>
                  <a:gd name="T6" fmla="*/ 0 w 7"/>
                  <a:gd name="T7" fmla="*/ 9525 h 6"/>
                  <a:gd name="T8" fmla="*/ 0 w 7"/>
                  <a:gd name="T9" fmla="*/ 9525 h 6"/>
                  <a:gd name="T10" fmla="*/ 0 w 7"/>
                  <a:gd name="T11" fmla="*/ 9525 h 6"/>
                  <a:gd name="T12" fmla="*/ 0 w 7"/>
                  <a:gd name="T13" fmla="*/ 9525 h 6"/>
                  <a:gd name="T14" fmla="*/ 11113 w 7"/>
                  <a:gd name="T15" fmla="*/ 9525 h 6"/>
                  <a:gd name="T16" fmla="*/ 11113 w 7"/>
                  <a:gd name="T17" fmla="*/ 9525 h 6"/>
                  <a:gd name="T18" fmla="*/ 11113 w 7"/>
                  <a:gd name="T19" fmla="*/ 0 h 6"/>
                  <a:gd name="T20" fmla="*/ 11113 w 7"/>
                  <a:gd name="T21" fmla="*/ 0 h 6"/>
                  <a:gd name="T22" fmla="*/ 11113 w 7"/>
                  <a:gd name="T23" fmla="*/ 9525 h 6"/>
                  <a:gd name="T24" fmla="*/ 11113 w 7"/>
                  <a:gd name="T25" fmla="*/ 95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"/>
                  <a:gd name="T40" fmla="*/ 0 h 6"/>
                  <a:gd name="T41" fmla="*/ 7 w 7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28" name="Freeform 366"/>
              <p:cNvSpPr>
                <a:spLocks/>
              </p:cNvSpPr>
              <p:nvPr/>
            </p:nvSpPr>
            <p:spPr bwMode="auto">
              <a:xfrm>
                <a:off x="3587750" y="4076700"/>
                <a:ext cx="1588" cy="9525"/>
              </a:xfrm>
              <a:custGeom>
                <a:avLst/>
                <a:gdLst>
                  <a:gd name="T0" fmla="*/ 0 w 1588"/>
                  <a:gd name="T1" fmla="*/ 9525 h 6"/>
                  <a:gd name="T2" fmla="*/ 0 w 1588"/>
                  <a:gd name="T3" fmla="*/ 9525 h 6"/>
                  <a:gd name="T4" fmla="*/ 0 w 1588"/>
                  <a:gd name="T5" fmla="*/ 0 h 6"/>
                  <a:gd name="T6" fmla="*/ 0 w 1588"/>
                  <a:gd name="T7" fmla="*/ 0 h 6"/>
                  <a:gd name="T8" fmla="*/ 0 w 1588"/>
                  <a:gd name="T9" fmla="*/ 9525 h 6"/>
                  <a:gd name="T10" fmla="*/ 0 w 1588"/>
                  <a:gd name="T11" fmla="*/ 952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6"/>
                  <a:gd name="T20" fmla="*/ 1588 w 158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29" name="Freeform 367"/>
              <p:cNvSpPr>
                <a:spLocks/>
              </p:cNvSpPr>
              <p:nvPr/>
            </p:nvSpPr>
            <p:spPr bwMode="auto">
              <a:xfrm>
                <a:off x="3587750" y="4076700"/>
                <a:ext cx="11113" cy="9525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11113 w 7"/>
                  <a:gd name="T5" fmla="*/ 9525 h 6"/>
                  <a:gd name="T6" fmla="*/ 11113 w 7"/>
                  <a:gd name="T7" fmla="*/ 9525 h 6"/>
                  <a:gd name="T8" fmla="*/ 11113 w 7"/>
                  <a:gd name="T9" fmla="*/ 9525 h 6"/>
                  <a:gd name="T10" fmla="*/ 0 w 7"/>
                  <a:gd name="T11" fmla="*/ 0 h 6"/>
                  <a:gd name="T12" fmla="*/ 0 w 7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6"/>
                  <a:gd name="T23" fmla="*/ 7 w 7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30" name="Freeform 368"/>
              <p:cNvSpPr>
                <a:spLocks/>
              </p:cNvSpPr>
              <p:nvPr/>
            </p:nvSpPr>
            <p:spPr bwMode="auto">
              <a:xfrm>
                <a:off x="355758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31" name="Freeform 369"/>
              <p:cNvSpPr>
                <a:spLocks/>
              </p:cNvSpPr>
              <p:nvPr/>
            </p:nvSpPr>
            <p:spPr bwMode="auto">
              <a:xfrm>
                <a:off x="3568700" y="4086225"/>
                <a:ext cx="1588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32" name="Freeform 370"/>
              <p:cNvSpPr>
                <a:spLocks/>
              </p:cNvSpPr>
              <p:nvPr/>
            </p:nvSpPr>
            <p:spPr bwMode="auto">
              <a:xfrm>
                <a:off x="3729038" y="4086225"/>
                <a:ext cx="1587" cy="9525"/>
              </a:xfrm>
              <a:custGeom>
                <a:avLst/>
                <a:gdLst>
                  <a:gd name="T0" fmla="*/ 0 w 1588"/>
                  <a:gd name="T1" fmla="*/ 0 h 6"/>
                  <a:gd name="T2" fmla="*/ 0 w 1588"/>
                  <a:gd name="T3" fmla="*/ 0 h 6"/>
                  <a:gd name="T4" fmla="*/ 0 w 1588"/>
                  <a:gd name="T5" fmla="*/ 9525 h 6"/>
                  <a:gd name="T6" fmla="*/ 0 w 1588"/>
                  <a:gd name="T7" fmla="*/ 9525 h 6"/>
                  <a:gd name="T8" fmla="*/ 0 w 1588"/>
                  <a:gd name="T9" fmla="*/ 9525 h 6"/>
                  <a:gd name="T10" fmla="*/ 0 w 1588"/>
                  <a:gd name="T11" fmla="*/ 0 h 6"/>
                  <a:gd name="T12" fmla="*/ 0 w 158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6"/>
                  <a:gd name="T23" fmla="*/ 1588 w 158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33" name="Oval 371"/>
              <p:cNvSpPr>
                <a:spLocks noChangeArrowheads="1"/>
              </p:cNvSpPr>
              <p:nvPr/>
            </p:nvSpPr>
            <p:spPr bwMode="auto">
              <a:xfrm>
                <a:off x="3538538" y="4086225"/>
                <a:ext cx="1587" cy="95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34" name="Freeform 372"/>
              <p:cNvSpPr>
                <a:spLocks/>
              </p:cNvSpPr>
              <p:nvPr/>
            </p:nvSpPr>
            <p:spPr bwMode="auto">
              <a:xfrm>
                <a:off x="3729038" y="4095750"/>
                <a:ext cx="1587" cy="1588"/>
              </a:xfrm>
              <a:custGeom>
                <a:avLst/>
                <a:gdLst>
                  <a:gd name="T0" fmla="*/ 0 w 1588"/>
                  <a:gd name="T1" fmla="*/ 0 h 1588"/>
                  <a:gd name="T2" fmla="*/ 0 w 1588"/>
                  <a:gd name="T3" fmla="*/ 0 h 1588"/>
                  <a:gd name="T4" fmla="*/ 0 w 1588"/>
                  <a:gd name="T5" fmla="*/ 0 h 1588"/>
                  <a:gd name="T6" fmla="*/ 0 w 1588"/>
                  <a:gd name="T7" fmla="*/ 0 h 1588"/>
                  <a:gd name="T8" fmla="*/ 0 w 1588"/>
                  <a:gd name="T9" fmla="*/ 0 h 1588"/>
                  <a:gd name="T10" fmla="*/ 0 w 1588"/>
                  <a:gd name="T11" fmla="*/ 0 h 1588"/>
                  <a:gd name="T12" fmla="*/ 0 w 1588"/>
                  <a:gd name="T13" fmla="*/ 0 h 15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1588"/>
                  <a:gd name="T23" fmla="*/ 1588 w 1588"/>
                  <a:gd name="T24" fmla="*/ 1588 h 15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1588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35" name="Rectangle 373"/>
              <p:cNvSpPr>
                <a:spLocks noChangeArrowheads="1"/>
              </p:cNvSpPr>
              <p:nvPr/>
            </p:nvSpPr>
            <p:spPr bwMode="auto">
              <a:xfrm>
                <a:off x="3598863" y="4095750"/>
                <a:ext cx="1587" cy="15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36" name="Freeform 380"/>
              <p:cNvSpPr>
                <a:spLocks/>
              </p:cNvSpPr>
              <p:nvPr/>
            </p:nvSpPr>
            <p:spPr bwMode="auto">
              <a:xfrm>
                <a:off x="4264025" y="3824288"/>
                <a:ext cx="261938" cy="331787"/>
              </a:xfrm>
              <a:custGeom>
                <a:avLst/>
                <a:gdLst>
                  <a:gd name="T0" fmla="*/ 141288 w 165"/>
                  <a:gd name="T1" fmla="*/ 9525 h 209"/>
                  <a:gd name="T2" fmla="*/ 141288 w 165"/>
                  <a:gd name="T3" fmla="*/ 9525 h 209"/>
                  <a:gd name="T4" fmla="*/ 100013 w 165"/>
                  <a:gd name="T5" fmla="*/ 0 h 209"/>
                  <a:gd name="T6" fmla="*/ 100013 w 165"/>
                  <a:gd name="T7" fmla="*/ 0 h 209"/>
                  <a:gd name="T8" fmla="*/ 90488 w 165"/>
                  <a:gd name="T9" fmla="*/ 9525 h 209"/>
                  <a:gd name="T10" fmla="*/ 80963 w 165"/>
                  <a:gd name="T11" fmla="*/ 20637 h 209"/>
                  <a:gd name="T12" fmla="*/ 80963 w 165"/>
                  <a:gd name="T13" fmla="*/ 20637 h 209"/>
                  <a:gd name="T14" fmla="*/ 50800 w 165"/>
                  <a:gd name="T15" fmla="*/ 60325 h 209"/>
                  <a:gd name="T16" fmla="*/ 39688 w 165"/>
                  <a:gd name="T17" fmla="*/ 111125 h 209"/>
                  <a:gd name="T18" fmla="*/ 39688 w 165"/>
                  <a:gd name="T19" fmla="*/ 111125 h 209"/>
                  <a:gd name="T20" fmla="*/ 39688 w 165"/>
                  <a:gd name="T21" fmla="*/ 160337 h 209"/>
                  <a:gd name="T22" fmla="*/ 30163 w 165"/>
                  <a:gd name="T23" fmla="*/ 211137 h 209"/>
                  <a:gd name="T24" fmla="*/ 30163 w 165"/>
                  <a:gd name="T25" fmla="*/ 211137 h 209"/>
                  <a:gd name="T26" fmla="*/ 9525 w 165"/>
                  <a:gd name="T27" fmla="*/ 252412 h 209"/>
                  <a:gd name="T28" fmla="*/ 0 w 165"/>
                  <a:gd name="T29" fmla="*/ 282575 h 209"/>
                  <a:gd name="T30" fmla="*/ 9525 w 165"/>
                  <a:gd name="T31" fmla="*/ 312737 h 209"/>
                  <a:gd name="T32" fmla="*/ 9525 w 165"/>
                  <a:gd name="T33" fmla="*/ 312737 h 209"/>
                  <a:gd name="T34" fmla="*/ 39688 w 165"/>
                  <a:gd name="T35" fmla="*/ 331787 h 209"/>
                  <a:gd name="T36" fmla="*/ 39688 w 165"/>
                  <a:gd name="T37" fmla="*/ 331787 h 209"/>
                  <a:gd name="T38" fmla="*/ 60325 w 165"/>
                  <a:gd name="T39" fmla="*/ 331787 h 209"/>
                  <a:gd name="T40" fmla="*/ 80963 w 165"/>
                  <a:gd name="T41" fmla="*/ 322262 h 209"/>
                  <a:gd name="T42" fmla="*/ 80963 w 165"/>
                  <a:gd name="T43" fmla="*/ 322262 h 209"/>
                  <a:gd name="T44" fmla="*/ 160338 w 165"/>
                  <a:gd name="T45" fmla="*/ 322262 h 209"/>
                  <a:gd name="T46" fmla="*/ 241300 w 165"/>
                  <a:gd name="T47" fmla="*/ 322262 h 209"/>
                  <a:gd name="T48" fmla="*/ 241300 w 165"/>
                  <a:gd name="T49" fmla="*/ 322262 h 209"/>
                  <a:gd name="T50" fmla="*/ 261938 w 165"/>
                  <a:gd name="T51" fmla="*/ 312737 h 209"/>
                  <a:gd name="T52" fmla="*/ 261938 w 165"/>
                  <a:gd name="T53" fmla="*/ 312737 h 209"/>
                  <a:gd name="T54" fmla="*/ 261938 w 165"/>
                  <a:gd name="T55" fmla="*/ 282575 h 209"/>
                  <a:gd name="T56" fmla="*/ 261938 w 165"/>
                  <a:gd name="T57" fmla="*/ 282575 h 209"/>
                  <a:gd name="T58" fmla="*/ 252413 w 165"/>
                  <a:gd name="T59" fmla="*/ 252412 h 209"/>
                  <a:gd name="T60" fmla="*/ 241300 w 165"/>
                  <a:gd name="T61" fmla="*/ 222250 h 209"/>
                  <a:gd name="T62" fmla="*/ 241300 w 165"/>
                  <a:gd name="T63" fmla="*/ 222250 h 209"/>
                  <a:gd name="T64" fmla="*/ 231775 w 165"/>
                  <a:gd name="T65" fmla="*/ 201612 h 209"/>
                  <a:gd name="T66" fmla="*/ 222250 w 165"/>
                  <a:gd name="T67" fmla="*/ 171450 h 209"/>
                  <a:gd name="T68" fmla="*/ 222250 w 165"/>
                  <a:gd name="T69" fmla="*/ 120650 h 209"/>
                  <a:gd name="T70" fmla="*/ 222250 w 165"/>
                  <a:gd name="T71" fmla="*/ 120650 h 209"/>
                  <a:gd name="T72" fmla="*/ 211138 w 165"/>
                  <a:gd name="T73" fmla="*/ 60325 h 209"/>
                  <a:gd name="T74" fmla="*/ 211138 w 165"/>
                  <a:gd name="T75" fmla="*/ 60325 h 209"/>
                  <a:gd name="T76" fmla="*/ 211138 w 165"/>
                  <a:gd name="T77" fmla="*/ 39687 h 209"/>
                  <a:gd name="T78" fmla="*/ 201613 w 165"/>
                  <a:gd name="T79" fmla="*/ 20637 h 209"/>
                  <a:gd name="T80" fmla="*/ 201613 w 165"/>
                  <a:gd name="T81" fmla="*/ 20637 h 209"/>
                  <a:gd name="T82" fmla="*/ 171450 w 165"/>
                  <a:gd name="T83" fmla="*/ 9525 h 209"/>
                  <a:gd name="T84" fmla="*/ 171450 w 165"/>
                  <a:gd name="T85" fmla="*/ 9525 h 209"/>
                  <a:gd name="T86" fmla="*/ 150813 w 165"/>
                  <a:gd name="T87" fmla="*/ 0 h 209"/>
                  <a:gd name="T88" fmla="*/ 141288 w 165"/>
                  <a:gd name="T89" fmla="*/ 0 h 209"/>
                  <a:gd name="T90" fmla="*/ 141288 w 165"/>
                  <a:gd name="T91" fmla="*/ 9525 h 2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5"/>
                  <a:gd name="T139" fmla="*/ 0 h 209"/>
                  <a:gd name="T140" fmla="*/ 165 w 165"/>
                  <a:gd name="T141" fmla="*/ 209 h 20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5" h="209">
                    <a:moveTo>
                      <a:pt x="89" y="6"/>
                    </a:moveTo>
                    <a:lnTo>
                      <a:pt x="89" y="6"/>
                    </a:lnTo>
                    <a:lnTo>
                      <a:pt x="63" y="0"/>
                    </a:lnTo>
                    <a:lnTo>
                      <a:pt x="57" y="6"/>
                    </a:lnTo>
                    <a:lnTo>
                      <a:pt x="51" y="13"/>
                    </a:lnTo>
                    <a:lnTo>
                      <a:pt x="32" y="38"/>
                    </a:lnTo>
                    <a:lnTo>
                      <a:pt x="25" y="70"/>
                    </a:lnTo>
                    <a:lnTo>
                      <a:pt x="25" y="101"/>
                    </a:lnTo>
                    <a:lnTo>
                      <a:pt x="19" y="133"/>
                    </a:lnTo>
                    <a:lnTo>
                      <a:pt x="6" y="159"/>
                    </a:lnTo>
                    <a:lnTo>
                      <a:pt x="0" y="178"/>
                    </a:lnTo>
                    <a:lnTo>
                      <a:pt x="6" y="197"/>
                    </a:lnTo>
                    <a:lnTo>
                      <a:pt x="25" y="209"/>
                    </a:lnTo>
                    <a:lnTo>
                      <a:pt x="38" y="209"/>
                    </a:lnTo>
                    <a:lnTo>
                      <a:pt x="51" y="203"/>
                    </a:lnTo>
                    <a:lnTo>
                      <a:pt x="101" y="203"/>
                    </a:lnTo>
                    <a:lnTo>
                      <a:pt x="152" y="203"/>
                    </a:lnTo>
                    <a:lnTo>
                      <a:pt x="165" y="197"/>
                    </a:lnTo>
                    <a:lnTo>
                      <a:pt x="165" y="178"/>
                    </a:lnTo>
                    <a:lnTo>
                      <a:pt x="159" y="159"/>
                    </a:lnTo>
                    <a:lnTo>
                      <a:pt x="152" y="140"/>
                    </a:lnTo>
                    <a:lnTo>
                      <a:pt x="146" y="127"/>
                    </a:lnTo>
                    <a:lnTo>
                      <a:pt x="140" y="108"/>
                    </a:lnTo>
                    <a:lnTo>
                      <a:pt x="140" y="76"/>
                    </a:lnTo>
                    <a:lnTo>
                      <a:pt x="133" y="38"/>
                    </a:lnTo>
                    <a:lnTo>
                      <a:pt x="133" y="25"/>
                    </a:lnTo>
                    <a:lnTo>
                      <a:pt x="127" y="13"/>
                    </a:lnTo>
                    <a:lnTo>
                      <a:pt x="108" y="6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137" name="Freeform 381"/>
              <p:cNvSpPr>
                <a:spLocks/>
              </p:cNvSpPr>
              <p:nvPr/>
            </p:nvSpPr>
            <p:spPr bwMode="auto">
              <a:xfrm>
                <a:off x="3295650" y="3733800"/>
                <a:ext cx="1392238" cy="2287588"/>
              </a:xfrm>
              <a:custGeom>
                <a:avLst/>
                <a:gdLst>
                  <a:gd name="T0" fmla="*/ 161925 w 877"/>
                  <a:gd name="T1" fmla="*/ 211138 h 1441"/>
                  <a:gd name="T2" fmla="*/ 242888 w 877"/>
                  <a:gd name="T3" fmla="*/ 90488 h 1441"/>
                  <a:gd name="T4" fmla="*/ 333375 w 877"/>
                  <a:gd name="T5" fmla="*/ 201613 h 1441"/>
                  <a:gd name="T6" fmla="*/ 342900 w 877"/>
                  <a:gd name="T7" fmla="*/ 271463 h 1441"/>
                  <a:gd name="T8" fmla="*/ 463550 w 877"/>
                  <a:gd name="T9" fmla="*/ 422275 h 1441"/>
                  <a:gd name="T10" fmla="*/ 685800 w 877"/>
                  <a:gd name="T11" fmla="*/ 292100 h 1441"/>
                  <a:gd name="T12" fmla="*/ 685800 w 877"/>
                  <a:gd name="T13" fmla="*/ 141288 h 1441"/>
                  <a:gd name="T14" fmla="*/ 736600 w 877"/>
                  <a:gd name="T15" fmla="*/ 19050 h 1441"/>
                  <a:gd name="T16" fmla="*/ 847725 w 877"/>
                  <a:gd name="T17" fmla="*/ 19050 h 1441"/>
                  <a:gd name="T18" fmla="*/ 887413 w 877"/>
                  <a:gd name="T19" fmla="*/ 171450 h 1441"/>
                  <a:gd name="T20" fmla="*/ 836613 w 877"/>
                  <a:gd name="T21" fmla="*/ 301625 h 1441"/>
                  <a:gd name="T22" fmla="*/ 1049338 w 877"/>
                  <a:gd name="T23" fmla="*/ 331788 h 1441"/>
                  <a:gd name="T24" fmla="*/ 1028700 w 877"/>
                  <a:gd name="T25" fmla="*/ 282575 h 1441"/>
                  <a:gd name="T26" fmla="*/ 1049338 w 877"/>
                  <a:gd name="T27" fmla="*/ 120650 h 1441"/>
                  <a:gd name="T28" fmla="*/ 1179513 w 877"/>
                  <a:gd name="T29" fmla="*/ 211138 h 1441"/>
                  <a:gd name="T30" fmla="*/ 1169988 w 877"/>
                  <a:gd name="T31" fmla="*/ 312738 h 1441"/>
                  <a:gd name="T32" fmla="*/ 1160463 w 877"/>
                  <a:gd name="T33" fmla="*/ 342900 h 1441"/>
                  <a:gd name="T34" fmla="*/ 1320800 w 877"/>
                  <a:gd name="T35" fmla="*/ 433388 h 1441"/>
                  <a:gd name="T36" fmla="*/ 1290638 w 877"/>
                  <a:gd name="T37" fmla="*/ 584200 h 1441"/>
                  <a:gd name="T38" fmla="*/ 1281113 w 877"/>
                  <a:gd name="T39" fmla="*/ 1411288 h 1441"/>
                  <a:gd name="T40" fmla="*/ 1270000 w 877"/>
                  <a:gd name="T41" fmla="*/ 1522413 h 1441"/>
                  <a:gd name="T42" fmla="*/ 1350963 w 877"/>
                  <a:gd name="T43" fmla="*/ 1944688 h 1441"/>
                  <a:gd name="T44" fmla="*/ 1239838 w 877"/>
                  <a:gd name="T45" fmla="*/ 1955801 h 1441"/>
                  <a:gd name="T46" fmla="*/ 1160463 w 877"/>
                  <a:gd name="T47" fmla="*/ 1874838 h 1441"/>
                  <a:gd name="T48" fmla="*/ 1160463 w 877"/>
                  <a:gd name="T49" fmla="*/ 1511300 h 1441"/>
                  <a:gd name="T50" fmla="*/ 1058863 w 877"/>
                  <a:gd name="T51" fmla="*/ 1077913 h 1441"/>
                  <a:gd name="T52" fmla="*/ 1068388 w 877"/>
                  <a:gd name="T53" fmla="*/ 1450975 h 1441"/>
                  <a:gd name="T54" fmla="*/ 1139825 w 877"/>
                  <a:gd name="T55" fmla="*/ 1814513 h 1441"/>
                  <a:gd name="T56" fmla="*/ 1089025 w 877"/>
                  <a:gd name="T57" fmla="*/ 1865313 h 1441"/>
                  <a:gd name="T58" fmla="*/ 989013 w 877"/>
                  <a:gd name="T59" fmla="*/ 1874838 h 1441"/>
                  <a:gd name="T60" fmla="*/ 977900 w 877"/>
                  <a:gd name="T61" fmla="*/ 1592263 h 1441"/>
                  <a:gd name="T62" fmla="*/ 908050 w 877"/>
                  <a:gd name="T63" fmla="*/ 1784351 h 1441"/>
                  <a:gd name="T64" fmla="*/ 817563 w 877"/>
                  <a:gd name="T65" fmla="*/ 2046288 h 1441"/>
                  <a:gd name="T66" fmla="*/ 787400 w 877"/>
                  <a:gd name="T67" fmla="*/ 1965326 h 1441"/>
                  <a:gd name="T68" fmla="*/ 787400 w 877"/>
                  <a:gd name="T69" fmla="*/ 1712913 h 1441"/>
                  <a:gd name="T70" fmla="*/ 766763 w 877"/>
                  <a:gd name="T71" fmla="*/ 1279525 h 1441"/>
                  <a:gd name="T72" fmla="*/ 715963 w 877"/>
                  <a:gd name="T73" fmla="*/ 1481138 h 1441"/>
                  <a:gd name="T74" fmla="*/ 695325 w 877"/>
                  <a:gd name="T75" fmla="*/ 2016126 h 1441"/>
                  <a:gd name="T76" fmla="*/ 685800 w 877"/>
                  <a:gd name="T77" fmla="*/ 2097088 h 1441"/>
                  <a:gd name="T78" fmla="*/ 646113 w 877"/>
                  <a:gd name="T79" fmla="*/ 2206626 h 1441"/>
                  <a:gd name="T80" fmla="*/ 514350 w 877"/>
                  <a:gd name="T81" fmla="*/ 2278063 h 1441"/>
                  <a:gd name="T82" fmla="*/ 554038 w 877"/>
                  <a:gd name="T83" fmla="*/ 1925638 h 1441"/>
                  <a:gd name="T84" fmla="*/ 554038 w 877"/>
                  <a:gd name="T85" fmla="*/ 1370013 h 1441"/>
                  <a:gd name="T86" fmla="*/ 544513 w 877"/>
                  <a:gd name="T87" fmla="*/ 1089025 h 1441"/>
                  <a:gd name="T88" fmla="*/ 463550 w 877"/>
                  <a:gd name="T89" fmla="*/ 1179513 h 1441"/>
                  <a:gd name="T90" fmla="*/ 523875 w 877"/>
                  <a:gd name="T91" fmla="*/ 1733551 h 1441"/>
                  <a:gd name="T92" fmla="*/ 514350 w 877"/>
                  <a:gd name="T93" fmla="*/ 2025651 h 1441"/>
                  <a:gd name="T94" fmla="*/ 423863 w 877"/>
                  <a:gd name="T95" fmla="*/ 2076451 h 1441"/>
                  <a:gd name="T96" fmla="*/ 403225 w 877"/>
                  <a:gd name="T97" fmla="*/ 1884363 h 1441"/>
                  <a:gd name="T98" fmla="*/ 292100 w 877"/>
                  <a:gd name="T99" fmla="*/ 1309688 h 1441"/>
                  <a:gd name="T100" fmla="*/ 292100 w 877"/>
                  <a:gd name="T101" fmla="*/ 1582738 h 1441"/>
                  <a:gd name="T102" fmla="*/ 303213 w 877"/>
                  <a:gd name="T103" fmla="*/ 1895476 h 1441"/>
                  <a:gd name="T104" fmla="*/ 212725 w 877"/>
                  <a:gd name="T105" fmla="*/ 1974851 h 1441"/>
                  <a:gd name="T106" fmla="*/ 171450 w 877"/>
                  <a:gd name="T107" fmla="*/ 1874838 h 1441"/>
                  <a:gd name="T108" fmla="*/ 141288 w 877"/>
                  <a:gd name="T109" fmla="*/ 1622425 h 1441"/>
                  <a:gd name="T110" fmla="*/ 11113 w 877"/>
                  <a:gd name="T111" fmla="*/ 1098550 h 1441"/>
                  <a:gd name="T112" fmla="*/ 50800 w 877"/>
                  <a:gd name="T113" fmla="*/ 533400 h 14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77"/>
                  <a:gd name="T172" fmla="*/ 0 h 1441"/>
                  <a:gd name="T173" fmla="*/ 877 w 877"/>
                  <a:gd name="T174" fmla="*/ 1441 h 14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77" h="1441">
                    <a:moveTo>
                      <a:pt x="57" y="279"/>
                    </a:moveTo>
                    <a:lnTo>
                      <a:pt x="127" y="247"/>
                    </a:lnTo>
                    <a:lnTo>
                      <a:pt x="134" y="222"/>
                    </a:lnTo>
                    <a:lnTo>
                      <a:pt x="121" y="216"/>
                    </a:lnTo>
                    <a:lnTo>
                      <a:pt x="108" y="184"/>
                    </a:lnTo>
                    <a:lnTo>
                      <a:pt x="102" y="133"/>
                    </a:lnTo>
                    <a:lnTo>
                      <a:pt x="102" y="101"/>
                    </a:lnTo>
                    <a:lnTo>
                      <a:pt x="108" y="89"/>
                    </a:lnTo>
                    <a:lnTo>
                      <a:pt x="121" y="70"/>
                    </a:lnTo>
                    <a:lnTo>
                      <a:pt x="134" y="63"/>
                    </a:lnTo>
                    <a:lnTo>
                      <a:pt x="153" y="57"/>
                    </a:lnTo>
                    <a:lnTo>
                      <a:pt x="172" y="70"/>
                    </a:lnTo>
                    <a:lnTo>
                      <a:pt x="197" y="89"/>
                    </a:lnTo>
                    <a:lnTo>
                      <a:pt x="203" y="101"/>
                    </a:lnTo>
                    <a:lnTo>
                      <a:pt x="210" y="127"/>
                    </a:lnTo>
                    <a:lnTo>
                      <a:pt x="216" y="127"/>
                    </a:lnTo>
                    <a:lnTo>
                      <a:pt x="216" y="133"/>
                    </a:lnTo>
                    <a:lnTo>
                      <a:pt x="216" y="146"/>
                    </a:lnTo>
                    <a:lnTo>
                      <a:pt x="216" y="165"/>
                    </a:lnTo>
                    <a:lnTo>
                      <a:pt x="216" y="171"/>
                    </a:lnTo>
                    <a:lnTo>
                      <a:pt x="210" y="165"/>
                    </a:lnTo>
                    <a:lnTo>
                      <a:pt x="210" y="197"/>
                    </a:lnTo>
                    <a:lnTo>
                      <a:pt x="216" y="216"/>
                    </a:lnTo>
                    <a:lnTo>
                      <a:pt x="222" y="228"/>
                    </a:lnTo>
                    <a:lnTo>
                      <a:pt x="248" y="247"/>
                    </a:lnTo>
                    <a:lnTo>
                      <a:pt x="292" y="266"/>
                    </a:lnTo>
                    <a:lnTo>
                      <a:pt x="343" y="235"/>
                    </a:lnTo>
                    <a:lnTo>
                      <a:pt x="381" y="216"/>
                    </a:lnTo>
                    <a:lnTo>
                      <a:pt x="419" y="209"/>
                    </a:lnTo>
                    <a:lnTo>
                      <a:pt x="426" y="190"/>
                    </a:lnTo>
                    <a:lnTo>
                      <a:pt x="432" y="184"/>
                    </a:lnTo>
                    <a:lnTo>
                      <a:pt x="432" y="133"/>
                    </a:lnTo>
                    <a:lnTo>
                      <a:pt x="426" y="114"/>
                    </a:lnTo>
                    <a:lnTo>
                      <a:pt x="419" y="95"/>
                    </a:lnTo>
                    <a:lnTo>
                      <a:pt x="426" y="89"/>
                    </a:lnTo>
                    <a:lnTo>
                      <a:pt x="432" y="89"/>
                    </a:lnTo>
                    <a:lnTo>
                      <a:pt x="438" y="57"/>
                    </a:lnTo>
                    <a:lnTo>
                      <a:pt x="445" y="31"/>
                    </a:lnTo>
                    <a:lnTo>
                      <a:pt x="451" y="19"/>
                    </a:lnTo>
                    <a:lnTo>
                      <a:pt x="464" y="12"/>
                    </a:lnTo>
                    <a:lnTo>
                      <a:pt x="470" y="12"/>
                    </a:lnTo>
                    <a:lnTo>
                      <a:pt x="489" y="6"/>
                    </a:lnTo>
                    <a:lnTo>
                      <a:pt x="508" y="0"/>
                    </a:lnTo>
                    <a:lnTo>
                      <a:pt x="521" y="6"/>
                    </a:lnTo>
                    <a:lnTo>
                      <a:pt x="534" y="12"/>
                    </a:lnTo>
                    <a:lnTo>
                      <a:pt x="546" y="25"/>
                    </a:lnTo>
                    <a:lnTo>
                      <a:pt x="559" y="44"/>
                    </a:lnTo>
                    <a:lnTo>
                      <a:pt x="559" y="57"/>
                    </a:lnTo>
                    <a:lnTo>
                      <a:pt x="559" y="70"/>
                    </a:lnTo>
                    <a:lnTo>
                      <a:pt x="559" y="108"/>
                    </a:lnTo>
                    <a:lnTo>
                      <a:pt x="559" y="127"/>
                    </a:lnTo>
                    <a:lnTo>
                      <a:pt x="553" y="146"/>
                    </a:lnTo>
                    <a:lnTo>
                      <a:pt x="546" y="152"/>
                    </a:lnTo>
                    <a:lnTo>
                      <a:pt x="527" y="190"/>
                    </a:lnTo>
                    <a:lnTo>
                      <a:pt x="521" y="222"/>
                    </a:lnTo>
                    <a:lnTo>
                      <a:pt x="527" y="241"/>
                    </a:lnTo>
                    <a:lnTo>
                      <a:pt x="584" y="260"/>
                    </a:lnTo>
                    <a:lnTo>
                      <a:pt x="635" y="254"/>
                    </a:lnTo>
                    <a:lnTo>
                      <a:pt x="661" y="222"/>
                    </a:lnTo>
                    <a:lnTo>
                      <a:pt x="661" y="209"/>
                    </a:lnTo>
                    <a:lnTo>
                      <a:pt x="654" y="203"/>
                    </a:lnTo>
                    <a:lnTo>
                      <a:pt x="642" y="209"/>
                    </a:lnTo>
                    <a:lnTo>
                      <a:pt x="648" y="190"/>
                    </a:lnTo>
                    <a:lnTo>
                      <a:pt x="648" y="178"/>
                    </a:lnTo>
                    <a:lnTo>
                      <a:pt x="642" y="165"/>
                    </a:lnTo>
                    <a:lnTo>
                      <a:pt x="642" y="152"/>
                    </a:lnTo>
                    <a:lnTo>
                      <a:pt x="642" y="133"/>
                    </a:lnTo>
                    <a:lnTo>
                      <a:pt x="642" y="108"/>
                    </a:lnTo>
                    <a:lnTo>
                      <a:pt x="661" y="76"/>
                    </a:lnTo>
                    <a:lnTo>
                      <a:pt x="667" y="63"/>
                    </a:lnTo>
                    <a:lnTo>
                      <a:pt x="686" y="63"/>
                    </a:lnTo>
                    <a:lnTo>
                      <a:pt x="699" y="63"/>
                    </a:lnTo>
                    <a:lnTo>
                      <a:pt x="724" y="70"/>
                    </a:lnTo>
                    <a:lnTo>
                      <a:pt x="743" y="101"/>
                    </a:lnTo>
                    <a:lnTo>
                      <a:pt x="743" y="133"/>
                    </a:lnTo>
                    <a:lnTo>
                      <a:pt x="743" y="146"/>
                    </a:lnTo>
                    <a:lnTo>
                      <a:pt x="743" y="158"/>
                    </a:lnTo>
                    <a:lnTo>
                      <a:pt x="737" y="171"/>
                    </a:lnTo>
                    <a:lnTo>
                      <a:pt x="737" y="197"/>
                    </a:lnTo>
                    <a:lnTo>
                      <a:pt x="731" y="197"/>
                    </a:lnTo>
                    <a:lnTo>
                      <a:pt x="724" y="197"/>
                    </a:lnTo>
                    <a:lnTo>
                      <a:pt x="724" y="209"/>
                    </a:lnTo>
                    <a:lnTo>
                      <a:pt x="731" y="216"/>
                    </a:lnTo>
                    <a:lnTo>
                      <a:pt x="756" y="235"/>
                    </a:lnTo>
                    <a:lnTo>
                      <a:pt x="800" y="235"/>
                    </a:lnTo>
                    <a:lnTo>
                      <a:pt x="819" y="247"/>
                    </a:lnTo>
                    <a:lnTo>
                      <a:pt x="832" y="260"/>
                    </a:lnTo>
                    <a:lnTo>
                      <a:pt x="832" y="273"/>
                    </a:lnTo>
                    <a:lnTo>
                      <a:pt x="832" y="279"/>
                    </a:lnTo>
                    <a:lnTo>
                      <a:pt x="832" y="292"/>
                    </a:lnTo>
                    <a:lnTo>
                      <a:pt x="819" y="324"/>
                    </a:lnTo>
                    <a:lnTo>
                      <a:pt x="813" y="368"/>
                    </a:lnTo>
                    <a:lnTo>
                      <a:pt x="800" y="406"/>
                    </a:lnTo>
                    <a:lnTo>
                      <a:pt x="788" y="444"/>
                    </a:lnTo>
                    <a:lnTo>
                      <a:pt x="826" y="597"/>
                    </a:lnTo>
                    <a:lnTo>
                      <a:pt x="794" y="609"/>
                    </a:lnTo>
                    <a:lnTo>
                      <a:pt x="807" y="889"/>
                    </a:lnTo>
                    <a:lnTo>
                      <a:pt x="807" y="895"/>
                    </a:lnTo>
                    <a:lnTo>
                      <a:pt x="807" y="901"/>
                    </a:lnTo>
                    <a:lnTo>
                      <a:pt x="807" y="914"/>
                    </a:lnTo>
                    <a:lnTo>
                      <a:pt x="800" y="940"/>
                    </a:lnTo>
                    <a:lnTo>
                      <a:pt x="800" y="959"/>
                    </a:lnTo>
                    <a:lnTo>
                      <a:pt x="800" y="1009"/>
                    </a:lnTo>
                    <a:lnTo>
                      <a:pt x="794" y="1048"/>
                    </a:lnTo>
                    <a:lnTo>
                      <a:pt x="800" y="1111"/>
                    </a:lnTo>
                    <a:lnTo>
                      <a:pt x="807" y="1187"/>
                    </a:lnTo>
                    <a:lnTo>
                      <a:pt x="826" y="1206"/>
                    </a:lnTo>
                    <a:lnTo>
                      <a:pt x="851" y="1225"/>
                    </a:lnTo>
                    <a:lnTo>
                      <a:pt x="870" y="1238"/>
                    </a:lnTo>
                    <a:lnTo>
                      <a:pt x="877" y="1251"/>
                    </a:lnTo>
                    <a:lnTo>
                      <a:pt x="794" y="1238"/>
                    </a:lnTo>
                    <a:lnTo>
                      <a:pt x="788" y="1238"/>
                    </a:lnTo>
                    <a:lnTo>
                      <a:pt x="781" y="1232"/>
                    </a:lnTo>
                    <a:lnTo>
                      <a:pt x="775" y="1219"/>
                    </a:lnTo>
                    <a:lnTo>
                      <a:pt x="762" y="1200"/>
                    </a:lnTo>
                    <a:lnTo>
                      <a:pt x="743" y="1187"/>
                    </a:lnTo>
                    <a:lnTo>
                      <a:pt x="737" y="1213"/>
                    </a:lnTo>
                    <a:lnTo>
                      <a:pt x="731" y="1213"/>
                    </a:lnTo>
                    <a:lnTo>
                      <a:pt x="731" y="1181"/>
                    </a:lnTo>
                    <a:lnTo>
                      <a:pt x="724" y="1175"/>
                    </a:lnTo>
                    <a:lnTo>
                      <a:pt x="724" y="1117"/>
                    </a:lnTo>
                    <a:lnTo>
                      <a:pt x="731" y="1073"/>
                    </a:lnTo>
                    <a:lnTo>
                      <a:pt x="731" y="990"/>
                    </a:lnTo>
                    <a:lnTo>
                      <a:pt x="731" y="971"/>
                    </a:lnTo>
                    <a:lnTo>
                      <a:pt x="731" y="952"/>
                    </a:lnTo>
                    <a:lnTo>
                      <a:pt x="718" y="921"/>
                    </a:lnTo>
                    <a:lnTo>
                      <a:pt x="718" y="876"/>
                    </a:lnTo>
                    <a:lnTo>
                      <a:pt x="711" y="800"/>
                    </a:lnTo>
                    <a:lnTo>
                      <a:pt x="692" y="724"/>
                    </a:lnTo>
                    <a:lnTo>
                      <a:pt x="673" y="673"/>
                    </a:lnTo>
                    <a:lnTo>
                      <a:pt x="667" y="679"/>
                    </a:lnTo>
                    <a:lnTo>
                      <a:pt x="667" y="705"/>
                    </a:lnTo>
                    <a:lnTo>
                      <a:pt x="667" y="774"/>
                    </a:lnTo>
                    <a:lnTo>
                      <a:pt x="667" y="844"/>
                    </a:lnTo>
                    <a:lnTo>
                      <a:pt x="667" y="870"/>
                    </a:lnTo>
                    <a:lnTo>
                      <a:pt x="673" y="889"/>
                    </a:lnTo>
                    <a:lnTo>
                      <a:pt x="673" y="914"/>
                    </a:lnTo>
                    <a:lnTo>
                      <a:pt x="680" y="952"/>
                    </a:lnTo>
                    <a:lnTo>
                      <a:pt x="686" y="990"/>
                    </a:lnTo>
                    <a:lnTo>
                      <a:pt x="699" y="1028"/>
                    </a:lnTo>
                    <a:lnTo>
                      <a:pt x="705" y="1060"/>
                    </a:lnTo>
                    <a:lnTo>
                      <a:pt x="718" y="1098"/>
                    </a:lnTo>
                    <a:lnTo>
                      <a:pt x="718" y="1143"/>
                    </a:lnTo>
                    <a:lnTo>
                      <a:pt x="711" y="1143"/>
                    </a:lnTo>
                    <a:lnTo>
                      <a:pt x="705" y="1168"/>
                    </a:lnTo>
                    <a:lnTo>
                      <a:pt x="699" y="1175"/>
                    </a:lnTo>
                    <a:lnTo>
                      <a:pt x="692" y="1149"/>
                    </a:lnTo>
                    <a:lnTo>
                      <a:pt x="686" y="1175"/>
                    </a:lnTo>
                    <a:lnTo>
                      <a:pt x="680" y="1181"/>
                    </a:lnTo>
                    <a:lnTo>
                      <a:pt x="673" y="1194"/>
                    </a:lnTo>
                    <a:lnTo>
                      <a:pt x="661" y="1200"/>
                    </a:lnTo>
                    <a:lnTo>
                      <a:pt x="610" y="1213"/>
                    </a:lnTo>
                    <a:lnTo>
                      <a:pt x="604" y="1200"/>
                    </a:lnTo>
                    <a:lnTo>
                      <a:pt x="623" y="1181"/>
                    </a:lnTo>
                    <a:lnTo>
                      <a:pt x="629" y="1162"/>
                    </a:lnTo>
                    <a:lnTo>
                      <a:pt x="642" y="1149"/>
                    </a:lnTo>
                    <a:lnTo>
                      <a:pt x="648" y="1124"/>
                    </a:lnTo>
                    <a:lnTo>
                      <a:pt x="635" y="1086"/>
                    </a:lnTo>
                    <a:lnTo>
                      <a:pt x="629" y="1048"/>
                    </a:lnTo>
                    <a:lnTo>
                      <a:pt x="616" y="1003"/>
                    </a:lnTo>
                    <a:lnTo>
                      <a:pt x="610" y="952"/>
                    </a:lnTo>
                    <a:lnTo>
                      <a:pt x="604" y="908"/>
                    </a:lnTo>
                    <a:lnTo>
                      <a:pt x="597" y="844"/>
                    </a:lnTo>
                    <a:lnTo>
                      <a:pt x="578" y="959"/>
                    </a:lnTo>
                    <a:lnTo>
                      <a:pt x="572" y="1022"/>
                    </a:lnTo>
                    <a:lnTo>
                      <a:pt x="572" y="1124"/>
                    </a:lnTo>
                    <a:lnTo>
                      <a:pt x="546" y="1200"/>
                    </a:lnTo>
                    <a:lnTo>
                      <a:pt x="559" y="1244"/>
                    </a:lnTo>
                    <a:lnTo>
                      <a:pt x="578" y="1263"/>
                    </a:lnTo>
                    <a:lnTo>
                      <a:pt x="578" y="1308"/>
                    </a:lnTo>
                    <a:lnTo>
                      <a:pt x="540" y="1314"/>
                    </a:lnTo>
                    <a:lnTo>
                      <a:pt x="515" y="1289"/>
                    </a:lnTo>
                    <a:lnTo>
                      <a:pt x="508" y="1282"/>
                    </a:lnTo>
                    <a:lnTo>
                      <a:pt x="502" y="1276"/>
                    </a:lnTo>
                    <a:lnTo>
                      <a:pt x="502" y="1257"/>
                    </a:lnTo>
                    <a:lnTo>
                      <a:pt x="496" y="1238"/>
                    </a:lnTo>
                    <a:lnTo>
                      <a:pt x="477" y="1225"/>
                    </a:lnTo>
                    <a:lnTo>
                      <a:pt x="477" y="1206"/>
                    </a:lnTo>
                    <a:lnTo>
                      <a:pt x="483" y="1181"/>
                    </a:lnTo>
                    <a:lnTo>
                      <a:pt x="483" y="1143"/>
                    </a:lnTo>
                    <a:lnTo>
                      <a:pt x="483" y="1117"/>
                    </a:lnTo>
                    <a:lnTo>
                      <a:pt x="496" y="1079"/>
                    </a:lnTo>
                    <a:lnTo>
                      <a:pt x="496" y="1022"/>
                    </a:lnTo>
                    <a:lnTo>
                      <a:pt x="496" y="952"/>
                    </a:lnTo>
                    <a:lnTo>
                      <a:pt x="489" y="895"/>
                    </a:lnTo>
                    <a:lnTo>
                      <a:pt x="489" y="844"/>
                    </a:lnTo>
                    <a:lnTo>
                      <a:pt x="483" y="819"/>
                    </a:lnTo>
                    <a:lnTo>
                      <a:pt x="483" y="806"/>
                    </a:lnTo>
                    <a:lnTo>
                      <a:pt x="477" y="819"/>
                    </a:lnTo>
                    <a:lnTo>
                      <a:pt x="457" y="889"/>
                    </a:lnTo>
                    <a:lnTo>
                      <a:pt x="451" y="927"/>
                    </a:lnTo>
                    <a:lnTo>
                      <a:pt x="451" y="933"/>
                    </a:lnTo>
                    <a:lnTo>
                      <a:pt x="451" y="1003"/>
                    </a:lnTo>
                    <a:lnTo>
                      <a:pt x="451" y="1086"/>
                    </a:lnTo>
                    <a:lnTo>
                      <a:pt x="451" y="1155"/>
                    </a:lnTo>
                    <a:lnTo>
                      <a:pt x="445" y="1238"/>
                    </a:lnTo>
                    <a:lnTo>
                      <a:pt x="438" y="1270"/>
                    </a:lnTo>
                    <a:lnTo>
                      <a:pt x="432" y="1282"/>
                    </a:lnTo>
                    <a:lnTo>
                      <a:pt x="426" y="1289"/>
                    </a:lnTo>
                    <a:lnTo>
                      <a:pt x="432" y="1295"/>
                    </a:lnTo>
                    <a:lnTo>
                      <a:pt x="432" y="1314"/>
                    </a:lnTo>
                    <a:lnTo>
                      <a:pt x="432" y="1321"/>
                    </a:lnTo>
                    <a:lnTo>
                      <a:pt x="432" y="1327"/>
                    </a:lnTo>
                    <a:lnTo>
                      <a:pt x="419" y="1352"/>
                    </a:lnTo>
                    <a:lnTo>
                      <a:pt x="407" y="1352"/>
                    </a:lnTo>
                    <a:lnTo>
                      <a:pt x="407" y="1378"/>
                    </a:lnTo>
                    <a:lnTo>
                      <a:pt x="407" y="1390"/>
                    </a:lnTo>
                    <a:lnTo>
                      <a:pt x="400" y="1403"/>
                    </a:lnTo>
                    <a:lnTo>
                      <a:pt x="394" y="1416"/>
                    </a:lnTo>
                    <a:lnTo>
                      <a:pt x="375" y="1435"/>
                    </a:lnTo>
                    <a:lnTo>
                      <a:pt x="369" y="1441"/>
                    </a:lnTo>
                    <a:lnTo>
                      <a:pt x="324" y="1435"/>
                    </a:lnTo>
                    <a:lnTo>
                      <a:pt x="324" y="1390"/>
                    </a:lnTo>
                    <a:lnTo>
                      <a:pt x="330" y="1378"/>
                    </a:lnTo>
                    <a:lnTo>
                      <a:pt x="349" y="1327"/>
                    </a:lnTo>
                    <a:lnTo>
                      <a:pt x="356" y="1308"/>
                    </a:lnTo>
                    <a:lnTo>
                      <a:pt x="349" y="1270"/>
                    </a:lnTo>
                    <a:lnTo>
                      <a:pt x="349" y="1213"/>
                    </a:lnTo>
                    <a:lnTo>
                      <a:pt x="343" y="1143"/>
                    </a:lnTo>
                    <a:lnTo>
                      <a:pt x="349" y="1079"/>
                    </a:lnTo>
                    <a:lnTo>
                      <a:pt x="349" y="1016"/>
                    </a:lnTo>
                    <a:lnTo>
                      <a:pt x="356" y="946"/>
                    </a:lnTo>
                    <a:lnTo>
                      <a:pt x="349" y="908"/>
                    </a:lnTo>
                    <a:lnTo>
                      <a:pt x="349" y="863"/>
                    </a:lnTo>
                    <a:lnTo>
                      <a:pt x="349" y="781"/>
                    </a:lnTo>
                    <a:lnTo>
                      <a:pt x="356" y="736"/>
                    </a:lnTo>
                    <a:lnTo>
                      <a:pt x="362" y="698"/>
                    </a:lnTo>
                    <a:lnTo>
                      <a:pt x="362" y="692"/>
                    </a:lnTo>
                    <a:lnTo>
                      <a:pt x="356" y="686"/>
                    </a:lnTo>
                    <a:lnTo>
                      <a:pt x="343" y="686"/>
                    </a:lnTo>
                    <a:lnTo>
                      <a:pt x="337" y="679"/>
                    </a:lnTo>
                    <a:lnTo>
                      <a:pt x="330" y="667"/>
                    </a:lnTo>
                    <a:lnTo>
                      <a:pt x="305" y="698"/>
                    </a:lnTo>
                    <a:lnTo>
                      <a:pt x="299" y="698"/>
                    </a:lnTo>
                    <a:lnTo>
                      <a:pt x="299" y="717"/>
                    </a:lnTo>
                    <a:lnTo>
                      <a:pt x="292" y="743"/>
                    </a:lnTo>
                    <a:lnTo>
                      <a:pt x="292" y="876"/>
                    </a:lnTo>
                    <a:lnTo>
                      <a:pt x="305" y="914"/>
                    </a:lnTo>
                    <a:lnTo>
                      <a:pt x="311" y="952"/>
                    </a:lnTo>
                    <a:lnTo>
                      <a:pt x="311" y="997"/>
                    </a:lnTo>
                    <a:lnTo>
                      <a:pt x="324" y="1048"/>
                    </a:lnTo>
                    <a:lnTo>
                      <a:pt x="330" y="1092"/>
                    </a:lnTo>
                    <a:lnTo>
                      <a:pt x="337" y="1149"/>
                    </a:lnTo>
                    <a:lnTo>
                      <a:pt x="330" y="1162"/>
                    </a:lnTo>
                    <a:lnTo>
                      <a:pt x="337" y="1181"/>
                    </a:lnTo>
                    <a:lnTo>
                      <a:pt x="324" y="1206"/>
                    </a:lnTo>
                    <a:lnTo>
                      <a:pt x="324" y="1276"/>
                    </a:lnTo>
                    <a:lnTo>
                      <a:pt x="324" y="1282"/>
                    </a:lnTo>
                    <a:lnTo>
                      <a:pt x="318" y="1295"/>
                    </a:lnTo>
                    <a:lnTo>
                      <a:pt x="305" y="1302"/>
                    </a:lnTo>
                    <a:lnTo>
                      <a:pt x="280" y="1308"/>
                    </a:lnTo>
                    <a:lnTo>
                      <a:pt x="267" y="1308"/>
                    </a:lnTo>
                    <a:lnTo>
                      <a:pt x="254" y="1302"/>
                    </a:lnTo>
                    <a:lnTo>
                      <a:pt x="248" y="1282"/>
                    </a:lnTo>
                    <a:lnTo>
                      <a:pt x="254" y="1257"/>
                    </a:lnTo>
                    <a:lnTo>
                      <a:pt x="261" y="1238"/>
                    </a:lnTo>
                    <a:lnTo>
                      <a:pt x="267" y="1213"/>
                    </a:lnTo>
                    <a:lnTo>
                      <a:pt x="254" y="1187"/>
                    </a:lnTo>
                    <a:lnTo>
                      <a:pt x="261" y="1168"/>
                    </a:lnTo>
                    <a:lnTo>
                      <a:pt x="242" y="1130"/>
                    </a:lnTo>
                    <a:lnTo>
                      <a:pt x="222" y="1041"/>
                    </a:lnTo>
                    <a:lnTo>
                      <a:pt x="203" y="940"/>
                    </a:lnTo>
                    <a:lnTo>
                      <a:pt x="191" y="876"/>
                    </a:lnTo>
                    <a:lnTo>
                      <a:pt x="184" y="825"/>
                    </a:lnTo>
                    <a:lnTo>
                      <a:pt x="172" y="838"/>
                    </a:lnTo>
                    <a:lnTo>
                      <a:pt x="172" y="882"/>
                    </a:lnTo>
                    <a:lnTo>
                      <a:pt x="172" y="908"/>
                    </a:lnTo>
                    <a:lnTo>
                      <a:pt x="178" y="933"/>
                    </a:lnTo>
                    <a:lnTo>
                      <a:pt x="178" y="959"/>
                    </a:lnTo>
                    <a:lnTo>
                      <a:pt x="184" y="997"/>
                    </a:lnTo>
                    <a:lnTo>
                      <a:pt x="184" y="1054"/>
                    </a:lnTo>
                    <a:lnTo>
                      <a:pt x="191" y="1098"/>
                    </a:lnTo>
                    <a:lnTo>
                      <a:pt x="197" y="1111"/>
                    </a:lnTo>
                    <a:lnTo>
                      <a:pt x="203" y="1136"/>
                    </a:lnTo>
                    <a:lnTo>
                      <a:pt x="191" y="1155"/>
                    </a:lnTo>
                    <a:lnTo>
                      <a:pt x="191" y="1194"/>
                    </a:lnTo>
                    <a:lnTo>
                      <a:pt x="172" y="1206"/>
                    </a:lnTo>
                    <a:lnTo>
                      <a:pt x="165" y="1200"/>
                    </a:lnTo>
                    <a:lnTo>
                      <a:pt x="146" y="1225"/>
                    </a:lnTo>
                    <a:lnTo>
                      <a:pt x="140" y="1238"/>
                    </a:lnTo>
                    <a:lnTo>
                      <a:pt x="134" y="1244"/>
                    </a:lnTo>
                    <a:lnTo>
                      <a:pt x="121" y="1251"/>
                    </a:lnTo>
                    <a:lnTo>
                      <a:pt x="102" y="1251"/>
                    </a:lnTo>
                    <a:lnTo>
                      <a:pt x="76" y="1238"/>
                    </a:lnTo>
                    <a:lnTo>
                      <a:pt x="70" y="1225"/>
                    </a:lnTo>
                    <a:lnTo>
                      <a:pt x="89" y="1206"/>
                    </a:lnTo>
                    <a:lnTo>
                      <a:pt x="108" y="1181"/>
                    </a:lnTo>
                    <a:lnTo>
                      <a:pt x="121" y="1162"/>
                    </a:lnTo>
                    <a:lnTo>
                      <a:pt x="121" y="1136"/>
                    </a:lnTo>
                    <a:lnTo>
                      <a:pt x="102" y="1124"/>
                    </a:lnTo>
                    <a:lnTo>
                      <a:pt x="102" y="1111"/>
                    </a:lnTo>
                    <a:lnTo>
                      <a:pt x="95" y="1060"/>
                    </a:lnTo>
                    <a:lnTo>
                      <a:pt x="89" y="1022"/>
                    </a:lnTo>
                    <a:lnTo>
                      <a:pt x="83" y="965"/>
                    </a:lnTo>
                    <a:lnTo>
                      <a:pt x="64" y="889"/>
                    </a:lnTo>
                    <a:lnTo>
                      <a:pt x="51" y="819"/>
                    </a:lnTo>
                    <a:lnTo>
                      <a:pt x="38" y="749"/>
                    </a:lnTo>
                    <a:lnTo>
                      <a:pt x="32" y="730"/>
                    </a:lnTo>
                    <a:lnTo>
                      <a:pt x="7" y="692"/>
                    </a:lnTo>
                    <a:lnTo>
                      <a:pt x="0" y="654"/>
                    </a:lnTo>
                    <a:lnTo>
                      <a:pt x="7" y="597"/>
                    </a:lnTo>
                    <a:lnTo>
                      <a:pt x="7" y="520"/>
                    </a:lnTo>
                    <a:lnTo>
                      <a:pt x="19" y="470"/>
                    </a:lnTo>
                    <a:lnTo>
                      <a:pt x="26" y="406"/>
                    </a:lnTo>
                    <a:lnTo>
                      <a:pt x="32" y="336"/>
                    </a:lnTo>
                    <a:lnTo>
                      <a:pt x="38" y="298"/>
                    </a:lnTo>
                    <a:lnTo>
                      <a:pt x="38" y="292"/>
                    </a:lnTo>
                    <a:lnTo>
                      <a:pt x="57" y="2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latin typeface="Arial" pitchFamily="-108" charset="0"/>
                  <a:cs typeface="ＭＳ Ｐゴシック" pitchFamily="-108" charset="-128"/>
                </a:endParaRPr>
              </a:p>
            </p:txBody>
          </p:sp>
        </p:grpSp>
        <p:sp>
          <p:nvSpPr>
            <p:cNvPr id="14352" name="Freeform 382"/>
            <p:cNvSpPr>
              <a:spLocks/>
            </p:cNvSpPr>
            <p:nvPr/>
          </p:nvSpPr>
          <p:spPr bwMode="auto">
            <a:xfrm>
              <a:off x="507477" y="1004877"/>
              <a:ext cx="758360" cy="2064112"/>
            </a:xfrm>
            <a:custGeom>
              <a:avLst/>
              <a:gdLst>
                <a:gd name="T0" fmla="*/ 2147483647 w 133"/>
                <a:gd name="T1" fmla="*/ 0 h 362"/>
                <a:gd name="T2" fmla="*/ 2147483647 w 133"/>
                <a:gd name="T3" fmla="*/ 2147483647 h 362"/>
                <a:gd name="T4" fmla="*/ 2147483647 w 133"/>
                <a:gd name="T5" fmla="*/ 2147483647 h 362"/>
                <a:gd name="T6" fmla="*/ 2147483647 w 133"/>
                <a:gd name="T7" fmla="*/ 2147483647 h 362"/>
                <a:gd name="T8" fmla="*/ 2147483647 w 133"/>
                <a:gd name="T9" fmla="*/ 2147483647 h 362"/>
                <a:gd name="T10" fmla="*/ 2147483647 w 133"/>
                <a:gd name="T11" fmla="*/ 2147483647 h 362"/>
                <a:gd name="T12" fmla="*/ 2147483647 w 133"/>
                <a:gd name="T13" fmla="*/ 2147483647 h 362"/>
                <a:gd name="T14" fmla="*/ 2147483647 w 133"/>
                <a:gd name="T15" fmla="*/ 2147483647 h 362"/>
                <a:gd name="T16" fmla="*/ 2147483647 w 133"/>
                <a:gd name="T17" fmla="*/ 2147483647 h 362"/>
                <a:gd name="T18" fmla="*/ 2147483647 w 133"/>
                <a:gd name="T19" fmla="*/ 2147483647 h 362"/>
                <a:gd name="T20" fmla="*/ 0 w 133"/>
                <a:gd name="T21" fmla="*/ 2147483647 h 362"/>
                <a:gd name="T22" fmla="*/ 2147483647 w 133"/>
                <a:gd name="T23" fmla="*/ 2147483647 h 362"/>
                <a:gd name="T24" fmla="*/ 2147483647 w 133"/>
                <a:gd name="T25" fmla="*/ 2147483647 h 362"/>
                <a:gd name="T26" fmla="*/ 2147483647 w 133"/>
                <a:gd name="T27" fmla="*/ 2147483647 h 362"/>
                <a:gd name="T28" fmla="*/ 2147483647 w 133"/>
                <a:gd name="T29" fmla="*/ 2147483647 h 362"/>
                <a:gd name="T30" fmla="*/ 2147483647 w 133"/>
                <a:gd name="T31" fmla="*/ 2147483647 h 362"/>
                <a:gd name="T32" fmla="*/ 2147483647 w 133"/>
                <a:gd name="T33" fmla="*/ 2147483647 h 362"/>
                <a:gd name="T34" fmla="*/ 2147483647 w 133"/>
                <a:gd name="T35" fmla="*/ 2147483647 h 362"/>
                <a:gd name="T36" fmla="*/ 2147483647 w 133"/>
                <a:gd name="T37" fmla="*/ 2147483647 h 362"/>
                <a:gd name="T38" fmla="*/ 2147483647 w 133"/>
                <a:gd name="T39" fmla="*/ 2147483647 h 362"/>
                <a:gd name="T40" fmla="*/ 2147483647 w 133"/>
                <a:gd name="T41" fmla="*/ 2147483647 h 362"/>
                <a:gd name="T42" fmla="*/ 2147483647 w 133"/>
                <a:gd name="T43" fmla="*/ 2147483647 h 362"/>
                <a:gd name="T44" fmla="*/ 2147483647 w 133"/>
                <a:gd name="T45" fmla="*/ 2147483647 h 362"/>
                <a:gd name="T46" fmla="*/ 2147483647 w 133"/>
                <a:gd name="T47" fmla="*/ 2147483647 h 362"/>
                <a:gd name="T48" fmla="*/ 2147483647 w 133"/>
                <a:gd name="T49" fmla="*/ 2147483647 h 362"/>
                <a:gd name="T50" fmla="*/ 2147483647 w 133"/>
                <a:gd name="T51" fmla="*/ 2147483647 h 362"/>
                <a:gd name="T52" fmla="*/ 2147483647 w 133"/>
                <a:gd name="T53" fmla="*/ 2147483647 h 362"/>
                <a:gd name="T54" fmla="*/ 2147483647 w 133"/>
                <a:gd name="T55" fmla="*/ 2147483647 h 362"/>
                <a:gd name="T56" fmla="*/ 2147483647 w 133"/>
                <a:gd name="T57" fmla="*/ 2147483647 h 362"/>
                <a:gd name="T58" fmla="*/ 2147483647 w 133"/>
                <a:gd name="T59" fmla="*/ 2147483647 h 362"/>
                <a:gd name="T60" fmla="*/ 2147483647 w 133"/>
                <a:gd name="T61" fmla="*/ 2147483647 h 362"/>
                <a:gd name="T62" fmla="*/ 2147483647 w 133"/>
                <a:gd name="T63" fmla="*/ 2147483647 h 362"/>
                <a:gd name="T64" fmla="*/ 2147483647 w 133"/>
                <a:gd name="T65" fmla="*/ 2147483647 h 362"/>
                <a:gd name="T66" fmla="*/ 2147483647 w 133"/>
                <a:gd name="T67" fmla="*/ 2147483647 h 362"/>
                <a:gd name="T68" fmla="*/ 2147483647 w 133"/>
                <a:gd name="T69" fmla="*/ 2147483647 h 362"/>
                <a:gd name="T70" fmla="*/ 2147483647 w 133"/>
                <a:gd name="T71" fmla="*/ 2147483647 h 362"/>
                <a:gd name="T72" fmla="*/ 2147483647 w 133"/>
                <a:gd name="T73" fmla="*/ 0 h 362"/>
                <a:gd name="T74" fmla="*/ 2147483647 w 133"/>
                <a:gd name="T75" fmla="*/ 0 h 3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3"/>
                <a:gd name="T115" fmla="*/ 0 h 362"/>
                <a:gd name="T116" fmla="*/ 133 w 133"/>
                <a:gd name="T117" fmla="*/ 362 h 36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3" h="362">
                  <a:moveTo>
                    <a:pt x="127" y="0"/>
                  </a:moveTo>
                  <a:lnTo>
                    <a:pt x="133" y="12"/>
                  </a:lnTo>
                  <a:lnTo>
                    <a:pt x="102" y="165"/>
                  </a:lnTo>
                  <a:lnTo>
                    <a:pt x="83" y="279"/>
                  </a:lnTo>
                  <a:lnTo>
                    <a:pt x="83" y="330"/>
                  </a:lnTo>
                  <a:lnTo>
                    <a:pt x="89" y="355"/>
                  </a:lnTo>
                  <a:lnTo>
                    <a:pt x="57" y="362"/>
                  </a:lnTo>
                  <a:lnTo>
                    <a:pt x="25" y="362"/>
                  </a:lnTo>
                  <a:lnTo>
                    <a:pt x="0" y="355"/>
                  </a:lnTo>
                  <a:lnTo>
                    <a:pt x="6" y="304"/>
                  </a:lnTo>
                  <a:lnTo>
                    <a:pt x="13" y="298"/>
                  </a:lnTo>
                  <a:lnTo>
                    <a:pt x="38" y="317"/>
                  </a:lnTo>
                  <a:lnTo>
                    <a:pt x="76" y="292"/>
                  </a:lnTo>
                  <a:lnTo>
                    <a:pt x="76" y="228"/>
                  </a:lnTo>
                  <a:lnTo>
                    <a:pt x="83" y="165"/>
                  </a:lnTo>
                  <a:lnTo>
                    <a:pt x="76" y="108"/>
                  </a:lnTo>
                  <a:lnTo>
                    <a:pt x="76" y="63"/>
                  </a:lnTo>
                  <a:lnTo>
                    <a:pt x="83" y="44"/>
                  </a:lnTo>
                  <a:lnTo>
                    <a:pt x="57" y="44"/>
                  </a:lnTo>
                  <a:lnTo>
                    <a:pt x="45" y="57"/>
                  </a:lnTo>
                  <a:lnTo>
                    <a:pt x="57" y="69"/>
                  </a:lnTo>
                  <a:lnTo>
                    <a:pt x="45" y="146"/>
                  </a:lnTo>
                  <a:lnTo>
                    <a:pt x="25" y="216"/>
                  </a:lnTo>
                  <a:lnTo>
                    <a:pt x="32" y="165"/>
                  </a:lnTo>
                  <a:lnTo>
                    <a:pt x="32" y="101"/>
                  </a:lnTo>
                  <a:lnTo>
                    <a:pt x="38" y="63"/>
                  </a:lnTo>
                  <a:lnTo>
                    <a:pt x="38" y="31"/>
                  </a:lnTo>
                  <a:lnTo>
                    <a:pt x="45" y="25"/>
                  </a:lnTo>
                  <a:lnTo>
                    <a:pt x="64" y="38"/>
                  </a:lnTo>
                  <a:lnTo>
                    <a:pt x="76" y="38"/>
                  </a:lnTo>
                  <a:lnTo>
                    <a:pt x="102" y="19"/>
                  </a:lnTo>
                  <a:lnTo>
                    <a:pt x="121" y="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353" name="Freeform 383"/>
            <p:cNvSpPr>
              <a:spLocks/>
            </p:cNvSpPr>
            <p:nvPr/>
          </p:nvSpPr>
          <p:spPr bwMode="auto">
            <a:xfrm>
              <a:off x="2605801" y="1147428"/>
              <a:ext cx="473262" cy="1699186"/>
            </a:xfrm>
            <a:custGeom>
              <a:avLst/>
              <a:gdLst>
                <a:gd name="T0" fmla="*/ 2147483647 w 83"/>
                <a:gd name="T1" fmla="*/ 0 h 298"/>
                <a:gd name="T2" fmla="*/ 2147483647 w 83"/>
                <a:gd name="T3" fmla="*/ 2147483647 h 298"/>
                <a:gd name="T4" fmla="*/ 2147483647 w 83"/>
                <a:gd name="T5" fmla="*/ 2147483647 h 298"/>
                <a:gd name="T6" fmla="*/ 2147483647 w 83"/>
                <a:gd name="T7" fmla="*/ 2147483647 h 298"/>
                <a:gd name="T8" fmla="*/ 2147483647 w 83"/>
                <a:gd name="T9" fmla="*/ 2147483647 h 298"/>
                <a:gd name="T10" fmla="*/ 2147483647 w 83"/>
                <a:gd name="T11" fmla="*/ 2147483647 h 298"/>
                <a:gd name="T12" fmla="*/ 2147483647 w 83"/>
                <a:gd name="T13" fmla="*/ 2147483647 h 298"/>
                <a:gd name="T14" fmla="*/ 2147483647 w 83"/>
                <a:gd name="T15" fmla="*/ 2147483647 h 298"/>
                <a:gd name="T16" fmla="*/ 2147483647 w 83"/>
                <a:gd name="T17" fmla="*/ 2147483647 h 298"/>
                <a:gd name="T18" fmla="*/ 2147483647 w 83"/>
                <a:gd name="T19" fmla="*/ 2147483647 h 298"/>
                <a:gd name="T20" fmla="*/ 2147483647 w 83"/>
                <a:gd name="T21" fmla="*/ 2147483647 h 298"/>
                <a:gd name="T22" fmla="*/ 2147483647 w 83"/>
                <a:gd name="T23" fmla="*/ 2147483647 h 298"/>
                <a:gd name="T24" fmla="*/ 2147483647 w 83"/>
                <a:gd name="T25" fmla="*/ 2147483647 h 298"/>
                <a:gd name="T26" fmla="*/ 2147483647 w 83"/>
                <a:gd name="T27" fmla="*/ 2147483647 h 298"/>
                <a:gd name="T28" fmla="*/ 2147483647 w 83"/>
                <a:gd name="T29" fmla="*/ 2147483647 h 298"/>
                <a:gd name="T30" fmla="*/ 2147483647 w 83"/>
                <a:gd name="T31" fmla="*/ 2147483647 h 298"/>
                <a:gd name="T32" fmla="*/ 0 w 83"/>
                <a:gd name="T33" fmla="*/ 2147483647 h 298"/>
                <a:gd name="T34" fmla="*/ 2147483647 w 83"/>
                <a:gd name="T35" fmla="*/ 0 h 2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298"/>
                <a:gd name="T56" fmla="*/ 83 w 83"/>
                <a:gd name="T57" fmla="*/ 298 h 2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298">
                  <a:moveTo>
                    <a:pt x="13" y="0"/>
                  </a:moveTo>
                  <a:lnTo>
                    <a:pt x="32" y="6"/>
                  </a:lnTo>
                  <a:lnTo>
                    <a:pt x="45" y="25"/>
                  </a:lnTo>
                  <a:lnTo>
                    <a:pt x="39" y="44"/>
                  </a:lnTo>
                  <a:lnTo>
                    <a:pt x="64" y="95"/>
                  </a:lnTo>
                  <a:lnTo>
                    <a:pt x="64" y="114"/>
                  </a:lnTo>
                  <a:lnTo>
                    <a:pt x="70" y="146"/>
                  </a:lnTo>
                  <a:lnTo>
                    <a:pt x="83" y="241"/>
                  </a:lnTo>
                  <a:lnTo>
                    <a:pt x="83" y="267"/>
                  </a:lnTo>
                  <a:lnTo>
                    <a:pt x="58" y="298"/>
                  </a:lnTo>
                  <a:lnTo>
                    <a:pt x="20" y="273"/>
                  </a:lnTo>
                  <a:lnTo>
                    <a:pt x="7" y="133"/>
                  </a:lnTo>
                  <a:lnTo>
                    <a:pt x="7" y="70"/>
                  </a:lnTo>
                  <a:lnTo>
                    <a:pt x="20" y="38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354" name="Freeform 384"/>
            <p:cNvSpPr>
              <a:spLocks/>
            </p:cNvSpPr>
            <p:nvPr/>
          </p:nvSpPr>
          <p:spPr bwMode="auto">
            <a:xfrm>
              <a:off x="3694875" y="1039089"/>
              <a:ext cx="473265" cy="650024"/>
            </a:xfrm>
            <a:custGeom>
              <a:avLst/>
              <a:gdLst>
                <a:gd name="T0" fmla="*/ 2147483647 w 83"/>
                <a:gd name="T1" fmla="*/ 2147483647 h 114"/>
                <a:gd name="T2" fmla="*/ 2147483647 w 83"/>
                <a:gd name="T3" fmla="*/ 2147483647 h 114"/>
                <a:gd name="T4" fmla="*/ 2147483647 w 83"/>
                <a:gd name="T5" fmla="*/ 2147483647 h 114"/>
                <a:gd name="T6" fmla="*/ 0 w 83"/>
                <a:gd name="T7" fmla="*/ 2147483647 h 114"/>
                <a:gd name="T8" fmla="*/ 2147483647 w 83"/>
                <a:gd name="T9" fmla="*/ 2147483647 h 114"/>
                <a:gd name="T10" fmla="*/ 2147483647 w 83"/>
                <a:gd name="T11" fmla="*/ 2147483647 h 114"/>
                <a:gd name="T12" fmla="*/ 2147483647 w 83"/>
                <a:gd name="T13" fmla="*/ 2147483647 h 114"/>
                <a:gd name="T14" fmla="*/ 2147483647 w 83"/>
                <a:gd name="T15" fmla="*/ 2147483647 h 114"/>
                <a:gd name="T16" fmla="*/ 2147483647 w 83"/>
                <a:gd name="T17" fmla="*/ 2147483647 h 114"/>
                <a:gd name="T18" fmla="*/ 2147483647 w 83"/>
                <a:gd name="T19" fmla="*/ 0 h 114"/>
                <a:gd name="T20" fmla="*/ 2147483647 w 83"/>
                <a:gd name="T21" fmla="*/ 2147483647 h 114"/>
                <a:gd name="T22" fmla="*/ 2147483647 w 83"/>
                <a:gd name="T23" fmla="*/ 2147483647 h 114"/>
                <a:gd name="T24" fmla="*/ 2147483647 w 83"/>
                <a:gd name="T25" fmla="*/ 2147483647 h 114"/>
                <a:gd name="T26" fmla="*/ 2147483647 w 83"/>
                <a:gd name="T27" fmla="*/ 2147483647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114"/>
                <a:gd name="T44" fmla="*/ 83 w 83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114">
                  <a:moveTo>
                    <a:pt x="25" y="114"/>
                  </a:moveTo>
                  <a:lnTo>
                    <a:pt x="19" y="114"/>
                  </a:lnTo>
                  <a:lnTo>
                    <a:pt x="13" y="76"/>
                  </a:lnTo>
                  <a:lnTo>
                    <a:pt x="0" y="57"/>
                  </a:lnTo>
                  <a:lnTo>
                    <a:pt x="6" y="32"/>
                  </a:lnTo>
                  <a:lnTo>
                    <a:pt x="13" y="13"/>
                  </a:lnTo>
                  <a:lnTo>
                    <a:pt x="25" y="32"/>
                  </a:lnTo>
                  <a:lnTo>
                    <a:pt x="44" y="32"/>
                  </a:lnTo>
                  <a:lnTo>
                    <a:pt x="70" y="19"/>
                  </a:lnTo>
                  <a:lnTo>
                    <a:pt x="83" y="0"/>
                  </a:lnTo>
                  <a:lnTo>
                    <a:pt x="83" y="32"/>
                  </a:lnTo>
                  <a:lnTo>
                    <a:pt x="57" y="57"/>
                  </a:lnTo>
                  <a:lnTo>
                    <a:pt x="44" y="76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38" name="Rectangle 137"/>
          <p:cNvSpPr/>
          <p:nvPr/>
        </p:nvSpPr>
        <p:spPr>
          <a:xfrm>
            <a:off x="1100836" y="346552"/>
            <a:ext cx="53779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-108" charset="0"/>
                <a:cs typeface="Arial" charset="0"/>
              </a:rPr>
              <a:t>GST Marketing Plan </a:t>
            </a:r>
            <a:endParaRPr lang="en-US" sz="4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1918494" y="6117156"/>
            <a:ext cx="53832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GST Compliance </a:t>
            </a:r>
            <a:endParaRPr lang="en-US" sz="48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75" y="0"/>
            <a:ext cx="2189925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5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4341" grpId="0"/>
      <p:bldP spid="14343" grpId="0"/>
      <p:bldP spid="14" grpId="0" animBg="1"/>
      <p:bldP spid="14346" grpId="0"/>
      <p:bldP spid="1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>
            <a:spLocks noChangeArrowheads="1"/>
          </p:cNvSpPr>
          <p:nvPr/>
        </p:nvSpPr>
        <p:spPr bwMode="auto">
          <a:xfrm>
            <a:off x="432594" y="1269623"/>
            <a:ext cx="3236912" cy="1676400"/>
          </a:xfrm>
          <a:prstGeom prst="homePlate">
            <a:avLst>
              <a:gd name="adj" fmla="val 49997"/>
            </a:avLst>
          </a:prstGeom>
          <a:gradFill rotWithShape="1">
            <a:gsLst>
              <a:gs pos="0">
                <a:srgbClr val="D9D9D9"/>
              </a:gs>
              <a:gs pos="100000">
                <a:srgbClr val="595959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+mn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3030538" y="1312863"/>
            <a:ext cx="3236912" cy="1676400"/>
          </a:xfrm>
          <a:prstGeom prst="chevron">
            <a:avLst>
              <a:gd name="adj" fmla="val 49997"/>
            </a:avLst>
          </a:prstGeom>
          <a:gradFill rotWithShape="1">
            <a:gsLst>
              <a:gs pos="0">
                <a:srgbClr val="70ECF7"/>
              </a:gs>
              <a:gs pos="100000">
                <a:srgbClr val="003BB1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6" name="Chevron 5"/>
          <p:cNvSpPr>
            <a:spLocks noChangeArrowheads="1"/>
          </p:cNvSpPr>
          <p:nvPr/>
        </p:nvSpPr>
        <p:spPr bwMode="auto">
          <a:xfrm>
            <a:off x="5584825" y="1312863"/>
            <a:ext cx="3236913" cy="1676400"/>
          </a:xfrm>
          <a:prstGeom prst="chevron">
            <a:avLst>
              <a:gd name="adj" fmla="val 49997"/>
            </a:avLst>
          </a:prstGeom>
          <a:gradFill rotWithShape="1">
            <a:gsLst>
              <a:gs pos="0">
                <a:srgbClr val="70ECF7"/>
              </a:gs>
              <a:gs pos="100000">
                <a:srgbClr val="002060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+mn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7" name="Ellipse 59"/>
          <p:cNvSpPr/>
          <p:nvPr/>
        </p:nvSpPr>
        <p:spPr bwMode="auto">
          <a:xfrm>
            <a:off x="377824" y="6084696"/>
            <a:ext cx="8443912" cy="333760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7416" name="TextBox 99"/>
          <p:cNvSpPr txBox="1">
            <a:spLocks noChangeArrowheads="1"/>
          </p:cNvSpPr>
          <p:nvPr/>
        </p:nvSpPr>
        <p:spPr bwMode="auto">
          <a:xfrm>
            <a:off x="596900" y="1376363"/>
            <a:ext cx="290830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sz="1600" b="1" noProof="1">
                <a:solidFill>
                  <a:srgbClr val="1E1C11"/>
                </a:solidFill>
                <a:latin typeface="Calibri" pitchFamily="-108" charset="0"/>
                <a:cs typeface="Arial" charset="0"/>
              </a:rPr>
              <a:t>Missions and Goals</a:t>
            </a:r>
          </a:p>
          <a:p>
            <a:pPr defTabSz="914400"/>
            <a:endParaRPr lang="en-US" sz="1400" noProof="1">
              <a:latin typeface="Calibri" pitchFamily="-108" charset="0"/>
              <a:cs typeface="Arial" charset="0"/>
            </a:endParaRPr>
          </a:p>
          <a:p>
            <a:pPr defTabSz="801688">
              <a:spcBef>
                <a:spcPct val="20000"/>
              </a:spcBef>
            </a:pPr>
            <a:r>
              <a:rPr lang="en-US" sz="3200" noProof="1">
                <a:solidFill>
                  <a:schemeClr val="bg1"/>
                </a:solidFill>
                <a:latin typeface="Calibri" pitchFamily="-108" charset="0"/>
                <a:cs typeface="Arial" charset="0"/>
              </a:rPr>
              <a:t>GST Compliance</a:t>
            </a:r>
          </a:p>
          <a:p>
            <a:pPr defTabSz="914400"/>
            <a:endParaRPr lang="en-US" dirty="0"/>
          </a:p>
        </p:txBody>
      </p:sp>
      <p:sp>
        <p:nvSpPr>
          <p:cNvPr id="17417" name="TextBox 100"/>
          <p:cNvSpPr txBox="1">
            <a:spLocks noChangeArrowheads="1"/>
          </p:cNvSpPr>
          <p:nvPr/>
        </p:nvSpPr>
        <p:spPr bwMode="auto">
          <a:xfrm>
            <a:off x="3868738" y="1376363"/>
            <a:ext cx="17160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1600" b="1" noProof="1">
                <a:solidFill>
                  <a:srgbClr val="1E1C11"/>
                </a:solidFill>
                <a:latin typeface="Calibri" pitchFamily="-108" charset="0"/>
                <a:cs typeface="Arial" charset="0"/>
              </a:rPr>
              <a:t>Strategic planning</a:t>
            </a:r>
          </a:p>
          <a:p>
            <a:pPr defTabSz="914400"/>
            <a:endParaRPr lang="en-US" sz="1400" noProof="1">
              <a:latin typeface="Calibri" pitchFamily="-108" charset="0"/>
              <a:cs typeface="Arial" charset="0"/>
            </a:endParaRPr>
          </a:p>
          <a:p>
            <a:pPr defTabSz="914400"/>
            <a:r>
              <a:rPr lang="en-US" sz="2400" noProof="1" smtClean="0">
                <a:solidFill>
                  <a:schemeClr val="bg1"/>
                </a:solidFill>
                <a:latin typeface="Calibri" pitchFamily="-108" charset="0"/>
                <a:cs typeface="Arial" charset="0"/>
              </a:rPr>
              <a:t>Knowledge &amp; Guide line </a:t>
            </a:r>
            <a:endParaRPr lang="en-US" sz="2400" dirty="0">
              <a:solidFill>
                <a:schemeClr val="bg1"/>
              </a:solidFill>
            </a:endParaRPr>
          </a:p>
          <a:p>
            <a:pPr defTabSz="914400"/>
            <a:endParaRPr lang="en-US" dirty="0"/>
          </a:p>
        </p:txBody>
      </p:sp>
      <p:sp>
        <p:nvSpPr>
          <p:cNvPr id="17418" name="TextBox 102"/>
          <p:cNvSpPr txBox="1">
            <a:spLocks noChangeArrowheads="1"/>
          </p:cNvSpPr>
          <p:nvPr/>
        </p:nvSpPr>
        <p:spPr bwMode="auto">
          <a:xfrm>
            <a:off x="6407150" y="1376363"/>
            <a:ext cx="17160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1600" b="1" noProof="1">
                <a:solidFill>
                  <a:srgbClr val="FFFFFF"/>
                </a:solidFill>
                <a:latin typeface="Calibri" pitchFamily="-108" charset="0"/>
                <a:cs typeface="Arial" charset="0"/>
              </a:rPr>
              <a:t>Implementation</a:t>
            </a:r>
          </a:p>
          <a:p>
            <a:pPr defTabSz="914400"/>
            <a:endParaRPr lang="en-US" sz="1400" noProof="1">
              <a:solidFill>
                <a:srgbClr val="FFFFFF"/>
              </a:solidFill>
              <a:latin typeface="Calibri" pitchFamily="-108" charset="0"/>
              <a:cs typeface="Arial" charset="0"/>
            </a:endParaRPr>
          </a:p>
          <a:p>
            <a:pPr defTabSz="914400"/>
            <a:r>
              <a:rPr lang="en-US" sz="2400" noProof="1" smtClean="0">
                <a:solidFill>
                  <a:srgbClr val="FFFFFF"/>
                </a:solidFill>
                <a:latin typeface="Calibri" pitchFamily="-108" charset="0"/>
                <a:cs typeface="Arial" charset="0"/>
              </a:rPr>
              <a:t>Plan &amp; Execution</a:t>
            </a:r>
            <a:endParaRPr lang="en-US" sz="2400" dirty="0">
              <a:solidFill>
                <a:srgbClr val="FFFFFF"/>
              </a:solidFill>
            </a:endParaRPr>
          </a:p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030538" y="3082925"/>
            <a:ext cx="2400300" cy="1584325"/>
          </a:xfrm>
          <a:prstGeom prst="rect">
            <a:avLst/>
          </a:prstGeom>
          <a:gradFill rotWithShape="1">
            <a:gsLst>
              <a:gs pos="0">
                <a:srgbClr val="70ECF7"/>
              </a:gs>
              <a:gs pos="100000">
                <a:srgbClr val="003BB1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584825" y="3078163"/>
            <a:ext cx="2400300" cy="1584325"/>
          </a:xfrm>
          <a:prstGeom prst="rect">
            <a:avLst/>
          </a:prstGeom>
          <a:gradFill rotWithShape="1">
            <a:gsLst>
              <a:gs pos="0">
                <a:srgbClr val="70ECF7"/>
              </a:gs>
              <a:gs pos="100000">
                <a:srgbClr val="002060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90538" y="3078163"/>
            <a:ext cx="2400300" cy="1584325"/>
          </a:xfrm>
          <a:prstGeom prst="rect">
            <a:avLst/>
          </a:prstGeom>
          <a:gradFill rotWithShape="1">
            <a:gsLst>
              <a:gs pos="0">
                <a:srgbClr val="D9D9D9"/>
              </a:gs>
              <a:gs pos="100000">
                <a:srgbClr val="595959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422" name="TextBox 99"/>
          <p:cNvSpPr txBox="1">
            <a:spLocks noChangeArrowheads="1"/>
          </p:cNvSpPr>
          <p:nvPr/>
        </p:nvSpPr>
        <p:spPr bwMode="auto">
          <a:xfrm>
            <a:off x="682625" y="3222625"/>
            <a:ext cx="21574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3200" noProof="1" smtClean="0">
                <a:solidFill>
                  <a:schemeClr val="bg1"/>
                </a:solidFill>
                <a:latin typeface="Calibri" pitchFamily="-108" charset="0"/>
                <a:cs typeface="Arial" charset="0"/>
              </a:rPr>
              <a:t>Distribution Partner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423" name="TextBox 99"/>
          <p:cNvSpPr txBox="1">
            <a:spLocks noChangeArrowheads="1"/>
          </p:cNvSpPr>
          <p:nvPr/>
        </p:nvSpPr>
        <p:spPr bwMode="auto">
          <a:xfrm>
            <a:off x="3133725" y="3184525"/>
            <a:ext cx="21574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noProof="1" smtClean="0">
                <a:solidFill>
                  <a:schemeClr val="bg1"/>
                </a:solidFill>
                <a:latin typeface="Calibri" pitchFamily="-108" charset="0"/>
                <a:cs typeface="Arial" charset="0"/>
              </a:rPr>
              <a:t>1. Attend GST Seminar </a:t>
            </a:r>
          </a:p>
          <a:p>
            <a:pPr defTabSz="914400"/>
            <a:r>
              <a:rPr lang="en-US" sz="2000" noProof="1" smtClean="0">
                <a:solidFill>
                  <a:schemeClr val="bg1"/>
                </a:solidFill>
                <a:latin typeface="Calibri" pitchFamily="-108" charset="0"/>
                <a:cs typeface="Arial" charset="0"/>
              </a:rPr>
              <a:t>2. Consult GST Consultant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424" name="TextBox 99"/>
          <p:cNvSpPr txBox="1">
            <a:spLocks noChangeArrowheads="1"/>
          </p:cNvSpPr>
          <p:nvPr/>
        </p:nvSpPr>
        <p:spPr bwMode="auto">
          <a:xfrm>
            <a:off x="5700713" y="3222625"/>
            <a:ext cx="21574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3600" noProof="1" smtClean="0">
                <a:solidFill>
                  <a:schemeClr val="bg1"/>
                </a:solidFill>
                <a:latin typeface="Calibri" pitchFamily="-108" charset="0"/>
                <a:cs typeface="Arial" charset="0"/>
              </a:rPr>
              <a:t>Smart to assist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" y="139700"/>
            <a:ext cx="20955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ea typeface="ＭＳ Ｐゴシック" pitchFamily="-105" charset="-128"/>
                <a:cs typeface="ＭＳ Ｐゴシック" pitchFamily="-105" charset="-128"/>
              </a:rPr>
              <a:t>BUSINESS </a:t>
            </a:r>
            <a:r>
              <a:rPr lang="en-US" dirty="0">
                <a:latin typeface="+mj-lt"/>
                <a:ea typeface="ＭＳ Ｐゴシック" pitchFamily="-105" charset="-128"/>
                <a:cs typeface="ＭＳ Ｐゴシック" pitchFamily="-105" charset="-128"/>
              </a:rPr>
              <a:t>STRATEGY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30538" y="4775200"/>
            <a:ext cx="2400300" cy="1155700"/>
          </a:xfrm>
          <a:prstGeom prst="rect">
            <a:avLst/>
          </a:prstGeom>
          <a:gradFill rotWithShape="1">
            <a:gsLst>
              <a:gs pos="0">
                <a:srgbClr val="70ECF7"/>
              </a:gs>
              <a:gs pos="100000">
                <a:srgbClr val="003BB1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584825" y="4770438"/>
            <a:ext cx="2400300" cy="1160462"/>
          </a:xfrm>
          <a:prstGeom prst="rect">
            <a:avLst/>
          </a:prstGeom>
          <a:gradFill rotWithShape="1">
            <a:gsLst>
              <a:gs pos="0">
                <a:srgbClr val="70ECF7"/>
              </a:gs>
              <a:gs pos="100000">
                <a:srgbClr val="002060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90538" y="4770438"/>
            <a:ext cx="2400300" cy="1160462"/>
          </a:xfrm>
          <a:prstGeom prst="rect">
            <a:avLst/>
          </a:prstGeom>
          <a:gradFill rotWithShape="1">
            <a:gsLst>
              <a:gs pos="0">
                <a:srgbClr val="D9D9D9"/>
              </a:gs>
              <a:gs pos="100000">
                <a:srgbClr val="595959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429" name="TextBox 99"/>
          <p:cNvSpPr txBox="1">
            <a:spLocks noChangeArrowheads="1"/>
          </p:cNvSpPr>
          <p:nvPr/>
        </p:nvSpPr>
        <p:spPr bwMode="auto">
          <a:xfrm>
            <a:off x="682625" y="4914900"/>
            <a:ext cx="21574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3600" noProof="1" smtClean="0">
                <a:solidFill>
                  <a:schemeClr val="bg1"/>
                </a:solidFill>
                <a:latin typeface="Calibri" pitchFamily="-108" charset="0"/>
                <a:cs typeface="Arial" charset="0"/>
              </a:rPr>
              <a:t>End User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7431" name="TextBox 99"/>
          <p:cNvSpPr txBox="1">
            <a:spLocks noChangeArrowheads="1"/>
          </p:cNvSpPr>
          <p:nvPr/>
        </p:nvSpPr>
        <p:spPr bwMode="auto">
          <a:xfrm>
            <a:off x="5700713" y="4733925"/>
            <a:ext cx="21574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3600" noProof="1" smtClean="0">
                <a:solidFill>
                  <a:schemeClr val="bg1"/>
                </a:solidFill>
                <a:latin typeface="Calibri" pitchFamily="-108" charset="0"/>
                <a:cs typeface="Arial" charset="0"/>
              </a:rPr>
              <a:t>DP to assist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2" name="TextBox 99"/>
          <p:cNvSpPr txBox="1">
            <a:spLocks noChangeArrowheads="1"/>
          </p:cNvSpPr>
          <p:nvPr/>
        </p:nvSpPr>
        <p:spPr bwMode="auto">
          <a:xfrm>
            <a:off x="3088481" y="4672013"/>
            <a:ext cx="21574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000" noProof="1" smtClean="0">
                <a:solidFill>
                  <a:schemeClr val="bg1"/>
                </a:solidFill>
                <a:latin typeface="Calibri" pitchFamily="-108" charset="0"/>
                <a:cs typeface="Arial" charset="0"/>
              </a:rPr>
              <a:t>1. Attend GST Seminar </a:t>
            </a:r>
          </a:p>
          <a:p>
            <a:pPr defTabSz="914400"/>
            <a:r>
              <a:rPr lang="en-US" sz="2000" noProof="1" smtClean="0">
                <a:solidFill>
                  <a:schemeClr val="bg1"/>
                </a:solidFill>
                <a:latin typeface="Calibri" pitchFamily="-108" charset="0"/>
                <a:cs typeface="Arial" charset="0"/>
              </a:rPr>
              <a:t>2. Consult GST Consultant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67850" y="500182"/>
            <a:ext cx="58753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-108" charset="0"/>
                <a:cs typeface="Arial" charset="0"/>
              </a:rPr>
              <a:t>GST Marketing Plan </a:t>
            </a:r>
            <a:endParaRPr lang="en-US" sz="4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75" y="0"/>
            <a:ext cx="2189925" cy="914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7416" grpId="0"/>
      <p:bldP spid="17417" grpId="0"/>
      <p:bldP spid="17418" grpId="0"/>
      <p:bldP spid="11" grpId="0" animBg="1"/>
      <p:bldP spid="12" grpId="0" animBg="1"/>
      <p:bldP spid="13" grpId="0" animBg="1"/>
      <p:bldP spid="17422" grpId="0"/>
      <p:bldP spid="17423" grpId="0"/>
      <p:bldP spid="17424" grpId="0"/>
      <p:bldP spid="18" grpId="0" animBg="1"/>
      <p:bldP spid="19" grpId="0" animBg="1"/>
      <p:bldP spid="20" grpId="0" animBg="1"/>
      <p:bldP spid="17429" grpId="0"/>
      <p:bldP spid="1743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4477445"/>
            <a:ext cx="9144000" cy="2381256"/>
          </a:xfrm>
          <a:prstGeom prst="rect">
            <a:avLst/>
          </a:prstGeom>
          <a:gradFill>
            <a:gsLst>
              <a:gs pos="61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uppe 157"/>
          <p:cNvGrpSpPr/>
          <p:nvPr/>
        </p:nvGrpSpPr>
        <p:grpSpPr bwMode="auto">
          <a:xfrm>
            <a:off x="450762" y="2477664"/>
            <a:ext cx="3683356" cy="3226804"/>
            <a:chOff x="5158493" y="1039045"/>
            <a:chExt cx="3627367" cy="32274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162551" y="1398270"/>
              <a:ext cx="3608069" cy="2868271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solidFill>
                <a:srgbClr val="D7D8D9">
                  <a:lumMod val="7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00" kern="0" dirty="0">
                <a:solidFill>
                  <a:srgbClr val="000000"/>
                </a:solidFill>
                <a:latin typeface="Arial Narrow" pitchFamily="-97" charset="0"/>
                <a:ea typeface="ＭＳ Ｐゴシック" pitchFamily="-97" charset="-128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5158493" y="1039045"/>
              <a:ext cx="3627367" cy="359225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50000">
                  <a:srgbClr val="70ECF7"/>
                </a:gs>
                <a:gs pos="100000">
                  <a:srgbClr val="002060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000" b="1" kern="0" noProof="1" smtClean="0">
                  <a:latin typeface="Calibri"/>
                  <a:ea typeface="ＭＳ Ｐゴシック" pitchFamily="-97" charset="-128"/>
                </a:rPr>
                <a:t>Client Base</a:t>
              </a:r>
              <a:endParaRPr lang="de-DE" sz="2000" b="1" kern="0" noProof="1">
                <a:latin typeface="Calibri"/>
                <a:ea typeface="ＭＳ Ｐゴシック" pitchFamily="-97" charset="-128"/>
              </a:endParaRPr>
            </a:p>
          </p:txBody>
        </p:sp>
      </p:grpSp>
      <p:sp>
        <p:nvSpPr>
          <p:cNvPr id="16390" name="Text Box 52"/>
          <p:cNvSpPr txBox="1">
            <a:spLocks noChangeArrowheads="1"/>
          </p:cNvSpPr>
          <p:nvPr/>
        </p:nvSpPr>
        <p:spPr bwMode="gray">
          <a:xfrm>
            <a:off x="592428" y="2872457"/>
            <a:ext cx="3526215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MY" sz="1600" b="1" dirty="0"/>
              <a:t>Identifying your customer </a:t>
            </a:r>
            <a:r>
              <a:rPr lang="en-MY" sz="1600" b="1" dirty="0" smtClean="0"/>
              <a:t>group</a:t>
            </a:r>
          </a:p>
          <a:p>
            <a:endParaRPr lang="en-MY" sz="1600" b="1" dirty="0"/>
          </a:p>
          <a:p>
            <a:pPr marL="171450" indent="-171450">
              <a:buFontTx/>
              <a:buChar char="-"/>
            </a:pPr>
            <a:r>
              <a:rPr lang="en-MY" sz="1600" b="1" dirty="0"/>
              <a:t>Corporate Group </a:t>
            </a:r>
            <a:r>
              <a:rPr lang="en-MY" sz="1600" b="1" dirty="0" smtClean="0"/>
              <a:t> &gt; </a:t>
            </a:r>
            <a:r>
              <a:rPr lang="en-MY" sz="1600" b="1" dirty="0"/>
              <a:t>10 </a:t>
            </a:r>
            <a:r>
              <a:rPr lang="en-MY" sz="1600" b="1" dirty="0" smtClean="0"/>
              <a:t>outlets</a:t>
            </a:r>
          </a:p>
          <a:p>
            <a:pPr marL="171450" indent="-171450">
              <a:buFontTx/>
              <a:buChar char="-"/>
            </a:pPr>
            <a:endParaRPr lang="en-MY" sz="1600" b="1" dirty="0"/>
          </a:p>
          <a:p>
            <a:pPr marL="171450" indent="-171450">
              <a:buFontTx/>
              <a:buChar char="-"/>
            </a:pPr>
            <a:r>
              <a:rPr lang="en-MY" sz="1600" b="1" dirty="0"/>
              <a:t>SME			</a:t>
            </a:r>
            <a:r>
              <a:rPr lang="en-MY" sz="1600" b="1" dirty="0" smtClean="0"/>
              <a:t>  &gt; </a:t>
            </a:r>
            <a:r>
              <a:rPr lang="en-MY" sz="1600" b="1" dirty="0"/>
              <a:t>3 </a:t>
            </a:r>
            <a:r>
              <a:rPr lang="en-MY" sz="1600" b="1" dirty="0" smtClean="0"/>
              <a:t>outlets</a:t>
            </a:r>
          </a:p>
          <a:p>
            <a:pPr marL="171450" indent="-171450">
              <a:buFontTx/>
              <a:buChar char="-"/>
            </a:pPr>
            <a:endParaRPr lang="en-MY" sz="1600" b="1" dirty="0"/>
          </a:p>
          <a:p>
            <a:pPr marL="171450" indent="-171450">
              <a:buFontTx/>
              <a:buChar char="-"/>
            </a:pPr>
            <a:r>
              <a:rPr lang="en-MY" sz="1600" b="1" dirty="0"/>
              <a:t>Standalone	</a:t>
            </a:r>
            <a:endParaRPr lang="en-MY" sz="1600" b="1" dirty="0" smtClean="0"/>
          </a:p>
          <a:p>
            <a:pPr marL="171450" indent="-171450">
              <a:buFontTx/>
              <a:buChar char="-"/>
            </a:pPr>
            <a:endParaRPr lang="en-MY" sz="1600" b="1" dirty="0"/>
          </a:p>
          <a:p>
            <a:pPr marL="171450" indent="-171450">
              <a:buFontTx/>
              <a:buChar char="-"/>
            </a:pPr>
            <a:r>
              <a:rPr lang="en-MY" sz="1600" b="1" dirty="0"/>
              <a:t>With Serial Number</a:t>
            </a:r>
          </a:p>
        </p:txBody>
      </p:sp>
      <p:grpSp>
        <p:nvGrpSpPr>
          <p:cNvPr id="16391" name="Gruppe 383"/>
          <p:cNvGrpSpPr>
            <a:grpSpLocks/>
          </p:cNvGrpSpPr>
          <p:nvPr/>
        </p:nvGrpSpPr>
        <p:grpSpPr bwMode="auto">
          <a:xfrm flipH="1">
            <a:off x="7205936" y="1930400"/>
            <a:ext cx="1374775" cy="4017963"/>
            <a:chOff x="12787370" y="3362337"/>
            <a:chExt cx="2391678" cy="6991325"/>
          </a:xfrm>
        </p:grpSpPr>
        <p:grpSp>
          <p:nvGrpSpPr>
            <p:cNvPr id="16395" name="Gruppe 1605"/>
            <p:cNvGrpSpPr>
              <a:grpSpLocks/>
            </p:cNvGrpSpPr>
            <p:nvPr/>
          </p:nvGrpSpPr>
          <p:grpSpPr bwMode="auto">
            <a:xfrm>
              <a:off x="12787357" y="3362359"/>
              <a:ext cx="2391683" cy="6991276"/>
              <a:chOff x="-9513501" y="-8286832"/>
              <a:chExt cx="3613597" cy="10563225"/>
            </a:xfrm>
          </p:grpSpPr>
          <p:sp>
            <p:nvSpPr>
              <p:cNvPr id="16397" name="Freeform 1502"/>
              <p:cNvSpPr>
                <a:spLocks/>
              </p:cNvSpPr>
              <p:nvPr/>
            </p:nvSpPr>
            <p:spPr bwMode="auto">
              <a:xfrm>
                <a:off x="-6226705" y="-6292141"/>
                <a:ext cx="101421" cy="60104"/>
              </a:xfrm>
              <a:custGeom>
                <a:avLst/>
                <a:gdLst>
                  <a:gd name="T0" fmla="*/ 0 w 27"/>
                  <a:gd name="T1" fmla="*/ 2147483647 h 16"/>
                  <a:gd name="T2" fmla="*/ 0 w 27"/>
                  <a:gd name="T3" fmla="*/ 2147483647 h 16"/>
                  <a:gd name="T4" fmla="*/ 2147483647 w 27"/>
                  <a:gd name="T5" fmla="*/ 2147483647 h 16"/>
                  <a:gd name="T6" fmla="*/ 2147483647 w 27"/>
                  <a:gd name="T7" fmla="*/ 0 h 16"/>
                  <a:gd name="T8" fmla="*/ 2147483647 w 27"/>
                  <a:gd name="T9" fmla="*/ 0 h 16"/>
                  <a:gd name="T10" fmla="*/ 2147483647 w 27"/>
                  <a:gd name="T11" fmla="*/ 2147483647 h 16"/>
                  <a:gd name="T12" fmla="*/ 2147483647 w 27"/>
                  <a:gd name="T13" fmla="*/ 2147483647 h 16"/>
                  <a:gd name="T14" fmla="*/ 2147483647 w 27"/>
                  <a:gd name="T15" fmla="*/ 2147483647 h 16"/>
                  <a:gd name="T16" fmla="*/ 2147483647 w 27"/>
                  <a:gd name="T17" fmla="*/ 2147483647 h 16"/>
                  <a:gd name="T18" fmla="*/ 2147483647 w 27"/>
                  <a:gd name="T19" fmla="*/ 2147483647 h 16"/>
                  <a:gd name="T20" fmla="*/ 2147483647 w 27"/>
                  <a:gd name="T21" fmla="*/ 2147483647 h 16"/>
                  <a:gd name="T22" fmla="*/ 2147483647 w 27"/>
                  <a:gd name="T23" fmla="*/ 2147483647 h 16"/>
                  <a:gd name="T24" fmla="*/ 0 w 27"/>
                  <a:gd name="T25" fmla="*/ 2147483647 h 16"/>
                  <a:gd name="T26" fmla="*/ 0 w 27"/>
                  <a:gd name="T27" fmla="*/ 2147483647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398" name="Freeform 1503"/>
              <p:cNvSpPr>
                <a:spLocks/>
              </p:cNvSpPr>
              <p:nvPr/>
            </p:nvSpPr>
            <p:spPr bwMode="auto">
              <a:xfrm>
                <a:off x="-6369446" y="-6292141"/>
                <a:ext cx="60101" cy="60104"/>
              </a:xfrm>
              <a:custGeom>
                <a:avLst/>
                <a:gdLst>
                  <a:gd name="T0" fmla="*/ 2147483647 w 16"/>
                  <a:gd name="T1" fmla="*/ 0 h 16"/>
                  <a:gd name="T2" fmla="*/ 2147483647 w 16"/>
                  <a:gd name="T3" fmla="*/ 0 h 16"/>
                  <a:gd name="T4" fmla="*/ 2147483647 w 16"/>
                  <a:gd name="T5" fmla="*/ 2147483647 h 16"/>
                  <a:gd name="T6" fmla="*/ 2147483647 w 16"/>
                  <a:gd name="T7" fmla="*/ 2147483647 h 16"/>
                  <a:gd name="T8" fmla="*/ 2147483647 w 16"/>
                  <a:gd name="T9" fmla="*/ 0 h 16"/>
                  <a:gd name="T10" fmla="*/ 2147483647 w 16"/>
                  <a:gd name="T11" fmla="*/ 0 h 16"/>
                  <a:gd name="T12" fmla="*/ 2147483647 w 16"/>
                  <a:gd name="T13" fmla="*/ 2147483647 h 16"/>
                  <a:gd name="T14" fmla="*/ 2147483647 w 16"/>
                  <a:gd name="T15" fmla="*/ 2147483647 h 16"/>
                  <a:gd name="T16" fmla="*/ 2147483647 w 16"/>
                  <a:gd name="T17" fmla="*/ 2147483647 h 16"/>
                  <a:gd name="T18" fmla="*/ 0 w 16"/>
                  <a:gd name="T19" fmla="*/ 2147483647 h 16"/>
                  <a:gd name="T20" fmla="*/ 0 w 16"/>
                  <a:gd name="T21" fmla="*/ 2147483647 h 16"/>
                  <a:gd name="T22" fmla="*/ 2147483647 w 16"/>
                  <a:gd name="T23" fmla="*/ 0 h 16"/>
                  <a:gd name="T24" fmla="*/ 2147483647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399" name="Freeform 1504"/>
              <p:cNvSpPr>
                <a:spLocks/>
              </p:cNvSpPr>
              <p:nvPr/>
            </p:nvSpPr>
            <p:spPr bwMode="auto">
              <a:xfrm>
                <a:off x="-6391984" y="-6232037"/>
                <a:ext cx="105177" cy="60104"/>
              </a:xfrm>
              <a:custGeom>
                <a:avLst/>
                <a:gdLst>
                  <a:gd name="T0" fmla="*/ 2147483647 w 28"/>
                  <a:gd name="T1" fmla="*/ 2147483647 h 16"/>
                  <a:gd name="T2" fmla="*/ 2147483647 w 28"/>
                  <a:gd name="T3" fmla="*/ 2147483647 h 16"/>
                  <a:gd name="T4" fmla="*/ 2147483647 w 28"/>
                  <a:gd name="T5" fmla="*/ 2147483647 h 16"/>
                  <a:gd name="T6" fmla="*/ 0 w 28"/>
                  <a:gd name="T7" fmla="*/ 2147483647 h 16"/>
                  <a:gd name="T8" fmla="*/ 0 w 28"/>
                  <a:gd name="T9" fmla="*/ 2147483647 h 16"/>
                  <a:gd name="T10" fmla="*/ 0 w 28"/>
                  <a:gd name="T11" fmla="*/ 2147483647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2147483647 h 16"/>
                  <a:gd name="T18" fmla="*/ 0 w 28"/>
                  <a:gd name="T19" fmla="*/ 2147483647 h 16"/>
                  <a:gd name="T20" fmla="*/ 2147483647 w 28"/>
                  <a:gd name="T21" fmla="*/ 2147483647 h 16"/>
                  <a:gd name="T22" fmla="*/ 2147483647 w 28"/>
                  <a:gd name="T23" fmla="*/ 2147483647 h 16"/>
                  <a:gd name="T24" fmla="*/ 2147483647 w 28"/>
                  <a:gd name="T25" fmla="*/ 2147483647 h 16"/>
                  <a:gd name="T26" fmla="*/ 2147483647 w 28"/>
                  <a:gd name="T27" fmla="*/ 2147483647 h 16"/>
                  <a:gd name="T28" fmla="*/ 2147483647 w 28"/>
                  <a:gd name="T29" fmla="*/ 2147483647 h 16"/>
                  <a:gd name="T30" fmla="*/ 2147483647 w 28"/>
                  <a:gd name="T31" fmla="*/ 2147483647 h 16"/>
                  <a:gd name="T32" fmla="*/ 2147483647 w 28"/>
                  <a:gd name="T33" fmla="*/ 2147483647 h 16"/>
                  <a:gd name="T34" fmla="*/ 2147483647 w 28"/>
                  <a:gd name="T35" fmla="*/ 2147483647 h 16"/>
                  <a:gd name="T36" fmla="*/ 2147483647 w 28"/>
                  <a:gd name="T37" fmla="*/ 2147483647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00" name="Freeform 1505"/>
              <p:cNvSpPr>
                <a:spLocks/>
              </p:cNvSpPr>
              <p:nvPr/>
            </p:nvSpPr>
            <p:spPr bwMode="auto">
              <a:xfrm>
                <a:off x="-6249243" y="-6149394"/>
                <a:ext cx="146497" cy="41321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2147483647 w 39"/>
                  <a:gd name="T5" fmla="*/ 0 h 11"/>
                  <a:gd name="T6" fmla="*/ 2147483647 w 39"/>
                  <a:gd name="T7" fmla="*/ 0 h 11"/>
                  <a:gd name="T8" fmla="*/ 2147483647 w 39"/>
                  <a:gd name="T9" fmla="*/ 2147483647 h 11"/>
                  <a:gd name="T10" fmla="*/ 2147483647 w 39"/>
                  <a:gd name="T11" fmla="*/ 2147483647 h 11"/>
                  <a:gd name="T12" fmla="*/ 2147483647 w 39"/>
                  <a:gd name="T13" fmla="*/ 2147483647 h 11"/>
                  <a:gd name="T14" fmla="*/ 2147483647 w 39"/>
                  <a:gd name="T15" fmla="*/ 2147483647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01" name="Freeform 1506"/>
              <p:cNvSpPr>
                <a:spLocks/>
              </p:cNvSpPr>
              <p:nvPr/>
            </p:nvSpPr>
            <p:spPr bwMode="auto">
              <a:xfrm>
                <a:off x="-6391984" y="-6171933"/>
                <a:ext cx="105177" cy="63860"/>
              </a:xfrm>
              <a:custGeom>
                <a:avLst/>
                <a:gdLst>
                  <a:gd name="T0" fmla="*/ 2147483647 w 28"/>
                  <a:gd name="T1" fmla="*/ 2147483647 h 17"/>
                  <a:gd name="T2" fmla="*/ 2147483647 w 28"/>
                  <a:gd name="T3" fmla="*/ 2147483647 h 17"/>
                  <a:gd name="T4" fmla="*/ 2147483647 w 28"/>
                  <a:gd name="T5" fmla="*/ 2147483647 h 17"/>
                  <a:gd name="T6" fmla="*/ 2147483647 w 28"/>
                  <a:gd name="T7" fmla="*/ 2147483647 h 17"/>
                  <a:gd name="T8" fmla="*/ 0 w 28"/>
                  <a:gd name="T9" fmla="*/ 2147483647 h 17"/>
                  <a:gd name="T10" fmla="*/ 0 w 28"/>
                  <a:gd name="T11" fmla="*/ 2147483647 h 17"/>
                  <a:gd name="T12" fmla="*/ 0 w 28"/>
                  <a:gd name="T13" fmla="*/ 2147483647 h 17"/>
                  <a:gd name="T14" fmla="*/ 2147483647 w 28"/>
                  <a:gd name="T15" fmla="*/ 0 h 17"/>
                  <a:gd name="T16" fmla="*/ 2147483647 w 28"/>
                  <a:gd name="T17" fmla="*/ 2147483647 h 17"/>
                  <a:gd name="T18" fmla="*/ 2147483647 w 28"/>
                  <a:gd name="T19" fmla="*/ 2147483647 h 17"/>
                  <a:gd name="T20" fmla="*/ 2147483647 w 28"/>
                  <a:gd name="T21" fmla="*/ 2147483647 h 17"/>
                  <a:gd name="T22" fmla="*/ 2147483647 w 28"/>
                  <a:gd name="T23" fmla="*/ 2147483647 h 17"/>
                  <a:gd name="T24" fmla="*/ 2147483647 w 28"/>
                  <a:gd name="T25" fmla="*/ 2147483647 h 17"/>
                  <a:gd name="T26" fmla="*/ 2147483647 w 28"/>
                  <a:gd name="T27" fmla="*/ 2147483647 h 17"/>
                  <a:gd name="T28" fmla="*/ 2147483647 w 28"/>
                  <a:gd name="T29" fmla="*/ 214748364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02" name="Freeform 1507"/>
              <p:cNvSpPr>
                <a:spLocks/>
              </p:cNvSpPr>
              <p:nvPr/>
            </p:nvSpPr>
            <p:spPr bwMode="auto">
              <a:xfrm>
                <a:off x="-6226705" y="-6108073"/>
                <a:ext cx="123959" cy="41321"/>
              </a:xfrm>
              <a:custGeom>
                <a:avLst/>
                <a:gdLst>
                  <a:gd name="T0" fmla="*/ 2147483647 w 33"/>
                  <a:gd name="T1" fmla="*/ 2147483647 h 11"/>
                  <a:gd name="T2" fmla="*/ 2147483647 w 33"/>
                  <a:gd name="T3" fmla="*/ 2147483647 h 11"/>
                  <a:gd name="T4" fmla="*/ 2147483647 w 33"/>
                  <a:gd name="T5" fmla="*/ 2147483647 h 11"/>
                  <a:gd name="T6" fmla="*/ 0 w 33"/>
                  <a:gd name="T7" fmla="*/ 2147483647 h 11"/>
                  <a:gd name="T8" fmla="*/ 0 w 33"/>
                  <a:gd name="T9" fmla="*/ 2147483647 h 11"/>
                  <a:gd name="T10" fmla="*/ 0 w 33"/>
                  <a:gd name="T11" fmla="*/ 2147483647 h 11"/>
                  <a:gd name="T12" fmla="*/ 0 w 33"/>
                  <a:gd name="T13" fmla="*/ 2147483647 h 11"/>
                  <a:gd name="T14" fmla="*/ 2147483647 w 33"/>
                  <a:gd name="T15" fmla="*/ 0 h 11"/>
                  <a:gd name="T16" fmla="*/ 2147483647 w 33"/>
                  <a:gd name="T17" fmla="*/ 0 h 11"/>
                  <a:gd name="T18" fmla="*/ 2147483647 w 33"/>
                  <a:gd name="T19" fmla="*/ 0 h 11"/>
                  <a:gd name="T20" fmla="*/ 2147483647 w 33"/>
                  <a:gd name="T21" fmla="*/ 2147483647 h 11"/>
                  <a:gd name="T22" fmla="*/ 2147483647 w 33"/>
                  <a:gd name="T23" fmla="*/ 2147483647 h 11"/>
                  <a:gd name="T24" fmla="*/ 2147483647 w 33"/>
                  <a:gd name="T25" fmla="*/ 2147483647 h 11"/>
                  <a:gd name="T26" fmla="*/ 2147483647 w 33"/>
                  <a:gd name="T27" fmla="*/ 2147483647 h 11"/>
                  <a:gd name="T28" fmla="*/ 2147483647 w 33"/>
                  <a:gd name="T29" fmla="*/ 2147483647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03" name="Freeform 1508"/>
              <p:cNvSpPr>
                <a:spLocks/>
              </p:cNvSpPr>
              <p:nvPr/>
            </p:nvSpPr>
            <p:spPr bwMode="auto">
              <a:xfrm>
                <a:off x="-6391984" y="-6108073"/>
                <a:ext cx="123959" cy="41321"/>
              </a:xfrm>
              <a:custGeom>
                <a:avLst/>
                <a:gdLst>
                  <a:gd name="T0" fmla="*/ 0 w 33"/>
                  <a:gd name="T1" fmla="*/ 2147483647 h 11"/>
                  <a:gd name="T2" fmla="*/ 0 w 33"/>
                  <a:gd name="T3" fmla="*/ 2147483647 h 11"/>
                  <a:gd name="T4" fmla="*/ 0 w 33"/>
                  <a:gd name="T5" fmla="*/ 0 h 11"/>
                  <a:gd name="T6" fmla="*/ 2147483647 w 33"/>
                  <a:gd name="T7" fmla="*/ 0 h 11"/>
                  <a:gd name="T8" fmla="*/ 2147483647 w 33"/>
                  <a:gd name="T9" fmla="*/ 0 h 11"/>
                  <a:gd name="T10" fmla="*/ 2147483647 w 33"/>
                  <a:gd name="T11" fmla="*/ 0 h 11"/>
                  <a:gd name="T12" fmla="*/ 2147483647 w 33"/>
                  <a:gd name="T13" fmla="*/ 2147483647 h 11"/>
                  <a:gd name="T14" fmla="*/ 2147483647 w 33"/>
                  <a:gd name="T15" fmla="*/ 2147483647 h 11"/>
                  <a:gd name="T16" fmla="*/ 2147483647 w 33"/>
                  <a:gd name="T17" fmla="*/ 2147483647 h 11"/>
                  <a:gd name="T18" fmla="*/ 0 w 33"/>
                  <a:gd name="T19" fmla="*/ 2147483647 h 11"/>
                  <a:gd name="T20" fmla="*/ 0 w 33"/>
                  <a:gd name="T21" fmla="*/ 2147483647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04" name="Freeform 1509"/>
              <p:cNvSpPr>
                <a:spLocks/>
              </p:cNvSpPr>
              <p:nvPr/>
            </p:nvSpPr>
            <p:spPr bwMode="auto">
              <a:xfrm>
                <a:off x="-6185385" y="-6047969"/>
                <a:ext cx="101421" cy="41321"/>
              </a:xfrm>
              <a:custGeom>
                <a:avLst/>
                <a:gdLst>
                  <a:gd name="T0" fmla="*/ 0 w 27"/>
                  <a:gd name="T1" fmla="*/ 2147483647 h 11"/>
                  <a:gd name="T2" fmla="*/ 0 w 27"/>
                  <a:gd name="T3" fmla="*/ 2147483647 h 11"/>
                  <a:gd name="T4" fmla="*/ 2147483647 w 27"/>
                  <a:gd name="T5" fmla="*/ 0 h 11"/>
                  <a:gd name="T6" fmla="*/ 2147483647 w 27"/>
                  <a:gd name="T7" fmla="*/ 0 h 11"/>
                  <a:gd name="T8" fmla="*/ 2147483647 w 27"/>
                  <a:gd name="T9" fmla="*/ 2147483647 h 11"/>
                  <a:gd name="T10" fmla="*/ 2147483647 w 27"/>
                  <a:gd name="T11" fmla="*/ 2147483647 h 11"/>
                  <a:gd name="T12" fmla="*/ 2147483647 w 27"/>
                  <a:gd name="T13" fmla="*/ 2147483647 h 11"/>
                  <a:gd name="T14" fmla="*/ 2147483647 w 27"/>
                  <a:gd name="T15" fmla="*/ 2147483647 h 11"/>
                  <a:gd name="T16" fmla="*/ 2147483647 w 27"/>
                  <a:gd name="T17" fmla="*/ 2147483647 h 11"/>
                  <a:gd name="T18" fmla="*/ 0 w 27"/>
                  <a:gd name="T19" fmla="*/ 2147483647 h 11"/>
                  <a:gd name="T20" fmla="*/ 0 w 27"/>
                  <a:gd name="T21" fmla="*/ 2147483647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05" name="Freeform 1510"/>
              <p:cNvSpPr>
                <a:spLocks/>
              </p:cNvSpPr>
              <p:nvPr/>
            </p:nvSpPr>
            <p:spPr bwMode="auto">
              <a:xfrm>
                <a:off x="-6391984" y="-6047969"/>
                <a:ext cx="123959" cy="41321"/>
              </a:xfrm>
              <a:custGeom>
                <a:avLst/>
                <a:gdLst>
                  <a:gd name="T0" fmla="*/ 2147483647 w 33"/>
                  <a:gd name="T1" fmla="*/ 2147483647 h 11"/>
                  <a:gd name="T2" fmla="*/ 2147483647 w 33"/>
                  <a:gd name="T3" fmla="*/ 2147483647 h 11"/>
                  <a:gd name="T4" fmla="*/ 2147483647 w 33"/>
                  <a:gd name="T5" fmla="*/ 2147483647 h 11"/>
                  <a:gd name="T6" fmla="*/ 2147483647 w 33"/>
                  <a:gd name="T7" fmla="*/ 2147483647 h 11"/>
                  <a:gd name="T8" fmla="*/ 0 w 33"/>
                  <a:gd name="T9" fmla="*/ 2147483647 h 11"/>
                  <a:gd name="T10" fmla="*/ 0 w 33"/>
                  <a:gd name="T11" fmla="*/ 2147483647 h 11"/>
                  <a:gd name="T12" fmla="*/ 0 w 33"/>
                  <a:gd name="T13" fmla="*/ 0 h 11"/>
                  <a:gd name="T14" fmla="*/ 2147483647 w 33"/>
                  <a:gd name="T15" fmla="*/ 0 h 11"/>
                  <a:gd name="T16" fmla="*/ 2147483647 w 33"/>
                  <a:gd name="T17" fmla="*/ 0 h 11"/>
                  <a:gd name="T18" fmla="*/ 2147483647 w 33"/>
                  <a:gd name="T19" fmla="*/ 0 h 11"/>
                  <a:gd name="T20" fmla="*/ 2147483647 w 33"/>
                  <a:gd name="T21" fmla="*/ 2147483647 h 11"/>
                  <a:gd name="T22" fmla="*/ 2147483647 w 33"/>
                  <a:gd name="T23" fmla="*/ 2147483647 h 11"/>
                  <a:gd name="T24" fmla="*/ 2147483647 w 33"/>
                  <a:gd name="T25" fmla="*/ 2147483647 h 11"/>
                  <a:gd name="T26" fmla="*/ 2147483647 w 33"/>
                  <a:gd name="T27" fmla="*/ 2147483647 h 11"/>
                  <a:gd name="T28" fmla="*/ 2147483647 w 33"/>
                  <a:gd name="T29" fmla="*/ 2147483647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06" name="Freeform 1511"/>
              <p:cNvSpPr>
                <a:spLocks/>
              </p:cNvSpPr>
              <p:nvPr/>
            </p:nvSpPr>
            <p:spPr bwMode="auto">
              <a:xfrm>
                <a:off x="-6249243" y="-5984109"/>
                <a:ext cx="146497" cy="41321"/>
              </a:xfrm>
              <a:custGeom>
                <a:avLst/>
                <a:gdLst>
                  <a:gd name="T0" fmla="*/ 2147483647 w 39"/>
                  <a:gd name="T1" fmla="*/ 0 h 11"/>
                  <a:gd name="T2" fmla="*/ 2147483647 w 39"/>
                  <a:gd name="T3" fmla="*/ 0 h 11"/>
                  <a:gd name="T4" fmla="*/ 2147483647 w 39"/>
                  <a:gd name="T5" fmla="*/ 2147483647 h 11"/>
                  <a:gd name="T6" fmla="*/ 2147483647 w 39"/>
                  <a:gd name="T7" fmla="*/ 2147483647 h 11"/>
                  <a:gd name="T8" fmla="*/ 2147483647 w 39"/>
                  <a:gd name="T9" fmla="*/ 2147483647 h 11"/>
                  <a:gd name="T10" fmla="*/ 0 w 39"/>
                  <a:gd name="T11" fmla="*/ 2147483647 h 11"/>
                  <a:gd name="T12" fmla="*/ 0 w 39"/>
                  <a:gd name="T13" fmla="*/ 2147483647 h 11"/>
                  <a:gd name="T14" fmla="*/ 0 w 39"/>
                  <a:gd name="T15" fmla="*/ 0 h 11"/>
                  <a:gd name="T16" fmla="*/ 2147483647 w 39"/>
                  <a:gd name="T17" fmla="*/ 0 h 11"/>
                  <a:gd name="T18" fmla="*/ 2147483647 w 39"/>
                  <a:gd name="T19" fmla="*/ 0 h 11"/>
                  <a:gd name="T20" fmla="*/ 2147483647 w 39"/>
                  <a:gd name="T21" fmla="*/ 0 h 11"/>
                  <a:gd name="T22" fmla="*/ 2147483647 w 39"/>
                  <a:gd name="T23" fmla="*/ 0 h 11"/>
                  <a:gd name="T24" fmla="*/ 2147483647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07" name="Freeform 1512"/>
              <p:cNvSpPr>
                <a:spLocks/>
              </p:cNvSpPr>
              <p:nvPr/>
            </p:nvSpPr>
            <p:spPr bwMode="auto">
              <a:xfrm>
                <a:off x="-6391984" y="-5942788"/>
                <a:ext cx="123959" cy="41321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2147483647 w 33"/>
                  <a:gd name="T5" fmla="*/ 0 h 11"/>
                  <a:gd name="T6" fmla="*/ 2147483647 w 33"/>
                  <a:gd name="T7" fmla="*/ 0 h 11"/>
                  <a:gd name="T8" fmla="*/ 2147483647 w 33"/>
                  <a:gd name="T9" fmla="*/ 2147483647 h 11"/>
                  <a:gd name="T10" fmla="*/ 2147483647 w 33"/>
                  <a:gd name="T11" fmla="*/ 2147483647 h 11"/>
                  <a:gd name="T12" fmla="*/ 2147483647 w 33"/>
                  <a:gd name="T13" fmla="*/ 2147483647 h 11"/>
                  <a:gd name="T14" fmla="*/ 2147483647 w 33"/>
                  <a:gd name="T15" fmla="*/ 2147483647 h 11"/>
                  <a:gd name="T16" fmla="*/ 2147483647 w 33"/>
                  <a:gd name="T17" fmla="*/ 2147483647 h 11"/>
                  <a:gd name="T18" fmla="*/ 2147483647 w 33"/>
                  <a:gd name="T19" fmla="*/ 2147483647 h 11"/>
                  <a:gd name="T20" fmla="*/ 2147483647 w 33"/>
                  <a:gd name="T21" fmla="*/ 2147483647 h 11"/>
                  <a:gd name="T22" fmla="*/ 0 w 33"/>
                  <a:gd name="T23" fmla="*/ 2147483647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08" name="Freeform 1513"/>
              <p:cNvSpPr>
                <a:spLocks/>
              </p:cNvSpPr>
              <p:nvPr/>
            </p:nvSpPr>
            <p:spPr bwMode="auto">
              <a:xfrm>
                <a:off x="-6249243" y="-5942788"/>
                <a:ext cx="105177" cy="41321"/>
              </a:xfrm>
              <a:custGeom>
                <a:avLst/>
                <a:gdLst>
                  <a:gd name="T0" fmla="*/ 2147483647 w 28"/>
                  <a:gd name="T1" fmla="*/ 0 h 11"/>
                  <a:gd name="T2" fmla="*/ 2147483647 w 28"/>
                  <a:gd name="T3" fmla="*/ 0 h 11"/>
                  <a:gd name="T4" fmla="*/ 2147483647 w 28"/>
                  <a:gd name="T5" fmla="*/ 2147483647 h 11"/>
                  <a:gd name="T6" fmla="*/ 2147483647 w 28"/>
                  <a:gd name="T7" fmla="*/ 2147483647 h 11"/>
                  <a:gd name="T8" fmla="*/ 2147483647 w 28"/>
                  <a:gd name="T9" fmla="*/ 2147483647 h 11"/>
                  <a:gd name="T10" fmla="*/ 0 w 28"/>
                  <a:gd name="T11" fmla="*/ 2147483647 h 11"/>
                  <a:gd name="T12" fmla="*/ 0 w 28"/>
                  <a:gd name="T13" fmla="*/ 2147483647 h 11"/>
                  <a:gd name="T14" fmla="*/ 0 w 28"/>
                  <a:gd name="T15" fmla="*/ 0 h 11"/>
                  <a:gd name="T16" fmla="*/ 2147483647 w 28"/>
                  <a:gd name="T17" fmla="*/ 0 h 11"/>
                  <a:gd name="T18" fmla="*/ 2147483647 w 28"/>
                  <a:gd name="T19" fmla="*/ 0 h 11"/>
                  <a:gd name="T20" fmla="*/ 2147483647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09" name="Freeform 1514"/>
              <p:cNvSpPr>
                <a:spLocks/>
              </p:cNvSpPr>
              <p:nvPr/>
            </p:nvSpPr>
            <p:spPr bwMode="auto">
              <a:xfrm>
                <a:off x="-6433304" y="-5882684"/>
                <a:ext cx="146497" cy="22539"/>
              </a:xfrm>
              <a:custGeom>
                <a:avLst/>
                <a:gdLst>
                  <a:gd name="T0" fmla="*/ 2147483647 w 39"/>
                  <a:gd name="T1" fmla="*/ 2147483647 h 6"/>
                  <a:gd name="T2" fmla="*/ 2147483647 w 39"/>
                  <a:gd name="T3" fmla="*/ 2147483647 h 6"/>
                  <a:gd name="T4" fmla="*/ 2147483647 w 39"/>
                  <a:gd name="T5" fmla="*/ 2147483647 h 6"/>
                  <a:gd name="T6" fmla="*/ 2147483647 w 39"/>
                  <a:gd name="T7" fmla="*/ 2147483647 h 6"/>
                  <a:gd name="T8" fmla="*/ 2147483647 w 39"/>
                  <a:gd name="T9" fmla="*/ 2147483647 h 6"/>
                  <a:gd name="T10" fmla="*/ 0 w 39"/>
                  <a:gd name="T11" fmla="*/ 0 h 6"/>
                  <a:gd name="T12" fmla="*/ 0 w 39"/>
                  <a:gd name="T13" fmla="*/ 0 h 6"/>
                  <a:gd name="T14" fmla="*/ 2147483647 w 39"/>
                  <a:gd name="T15" fmla="*/ 0 h 6"/>
                  <a:gd name="T16" fmla="*/ 2147483647 w 39"/>
                  <a:gd name="T17" fmla="*/ 0 h 6"/>
                  <a:gd name="T18" fmla="*/ 2147483647 w 39"/>
                  <a:gd name="T19" fmla="*/ 0 h 6"/>
                  <a:gd name="T20" fmla="*/ 2147483647 w 39"/>
                  <a:gd name="T21" fmla="*/ 2147483647 h 6"/>
                  <a:gd name="T22" fmla="*/ 2147483647 w 39"/>
                  <a:gd name="T23" fmla="*/ 2147483647 h 6"/>
                  <a:gd name="T24" fmla="*/ 2147483647 w 39"/>
                  <a:gd name="T25" fmla="*/ 2147483647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10" name="Freeform 1515"/>
              <p:cNvSpPr>
                <a:spLocks/>
              </p:cNvSpPr>
              <p:nvPr/>
            </p:nvSpPr>
            <p:spPr bwMode="auto">
              <a:xfrm>
                <a:off x="-6226705" y="-5882684"/>
                <a:ext cx="123959" cy="41321"/>
              </a:xfrm>
              <a:custGeom>
                <a:avLst/>
                <a:gdLst>
                  <a:gd name="T0" fmla="*/ 0 w 33"/>
                  <a:gd name="T1" fmla="*/ 2147483647 h 11"/>
                  <a:gd name="T2" fmla="*/ 0 w 33"/>
                  <a:gd name="T3" fmla="*/ 2147483647 h 11"/>
                  <a:gd name="T4" fmla="*/ 0 w 33"/>
                  <a:gd name="T5" fmla="*/ 2147483647 h 11"/>
                  <a:gd name="T6" fmla="*/ 2147483647 w 33"/>
                  <a:gd name="T7" fmla="*/ 0 h 11"/>
                  <a:gd name="T8" fmla="*/ 2147483647 w 33"/>
                  <a:gd name="T9" fmla="*/ 0 h 11"/>
                  <a:gd name="T10" fmla="*/ 2147483647 w 33"/>
                  <a:gd name="T11" fmla="*/ 0 h 11"/>
                  <a:gd name="T12" fmla="*/ 2147483647 w 33"/>
                  <a:gd name="T13" fmla="*/ 2147483647 h 11"/>
                  <a:gd name="T14" fmla="*/ 2147483647 w 33"/>
                  <a:gd name="T15" fmla="*/ 2147483647 h 11"/>
                  <a:gd name="T16" fmla="*/ 2147483647 w 33"/>
                  <a:gd name="T17" fmla="*/ 2147483647 h 11"/>
                  <a:gd name="T18" fmla="*/ 2147483647 w 33"/>
                  <a:gd name="T19" fmla="*/ 2147483647 h 11"/>
                  <a:gd name="T20" fmla="*/ 2147483647 w 33"/>
                  <a:gd name="T21" fmla="*/ 2147483647 h 11"/>
                  <a:gd name="T22" fmla="*/ 2147483647 w 33"/>
                  <a:gd name="T23" fmla="*/ 2147483647 h 11"/>
                  <a:gd name="T24" fmla="*/ 0 w 33"/>
                  <a:gd name="T25" fmla="*/ 2147483647 h 11"/>
                  <a:gd name="T26" fmla="*/ 0 w 33"/>
                  <a:gd name="T27" fmla="*/ 2147483647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11" name="Freeform 1516"/>
              <p:cNvSpPr>
                <a:spLocks/>
              </p:cNvSpPr>
              <p:nvPr/>
            </p:nvSpPr>
            <p:spPr bwMode="auto">
              <a:xfrm>
                <a:off x="-6249243" y="-5822580"/>
                <a:ext cx="206599" cy="22539"/>
              </a:xfrm>
              <a:custGeom>
                <a:avLst/>
                <a:gdLst>
                  <a:gd name="T0" fmla="*/ 2147483647 w 55"/>
                  <a:gd name="T1" fmla="*/ 2147483647 h 6"/>
                  <a:gd name="T2" fmla="*/ 2147483647 w 55"/>
                  <a:gd name="T3" fmla="*/ 2147483647 h 6"/>
                  <a:gd name="T4" fmla="*/ 2147483647 w 55"/>
                  <a:gd name="T5" fmla="*/ 2147483647 h 6"/>
                  <a:gd name="T6" fmla="*/ 2147483647 w 55"/>
                  <a:gd name="T7" fmla="*/ 2147483647 h 6"/>
                  <a:gd name="T8" fmla="*/ 0 w 55"/>
                  <a:gd name="T9" fmla="*/ 0 h 6"/>
                  <a:gd name="T10" fmla="*/ 0 w 55"/>
                  <a:gd name="T11" fmla="*/ 0 h 6"/>
                  <a:gd name="T12" fmla="*/ 2147483647 w 55"/>
                  <a:gd name="T13" fmla="*/ 0 h 6"/>
                  <a:gd name="T14" fmla="*/ 2147483647 w 55"/>
                  <a:gd name="T15" fmla="*/ 0 h 6"/>
                  <a:gd name="T16" fmla="*/ 2147483647 w 55"/>
                  <a:gd name="T17" fmla="*/ 0 h 6"/>
                  <a:gd name="T18" fmla="*/ 2147483647 w 55"/>
                  <a:gd name="T19" fmla="*/ 2147483647 h 6"/>
                  <a:gd name="T20" fmla="*/ 2147483647 w 55"/>
                  <a:gd name="T21" fmla="*/ 2147483647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12" name="Freeform 1517"/>
              <p:cNvSpPr>
                <a:spLocks/>
              </p:cNvSpPr>
              <p:nvPr/>
            </p:nvSpPr>
            <p:spPr bwMode="auto">
              <a:xfrm>
                <a:off x="-6391984" y="-5841363"/>
                <a:ext cx="123959" cy="41321"/>
              </a:xfrm>
              <a:custGeom>
                <a:avLst/>
                <a:gdLst>
                  <a:gd name="T0" fmla="*/ 0 w 33"/>
                  <a:gd name="T1" fmla="*/ 2147483647 h 11"/>
                  <a:gd name="T2" fmla="*/ 0 w 33"/>
                  <a:gd name="T3" fmla="*/ 2147483647 h 11"/>
                  <a:gd name="T4" fmla="*/ 2147483647 w 33"/>
                  <a:gd name="T5" fmla="*/ 0 h 11"/>
                  <a:gd name="T6" fmla="*/ 2147483647 w 33"/>
                  <a:gd name="T7" fmla="*/ 0 h 11"/>
                  <a:gd name="T8" fmla="*/ 2147483647 w 33"/>
                  <a:gd name="T9" fmla="*/ 2147483647 h 11"/>
                  <a:gd name="T10" fmla="*/ 2147483647 w 33"/>
                  <a:gd name="T11" fmla="*/ 0 h 11"/>
                  <a:gd name="T12" fmla="*/ 2147483647 w 33"/>
                  <a:gd name="T13" fmla="*/ 0 h 11"/>
                  <a:gd name="T14" fmla="*/ 2147483647 w 33"/>
                  <a:gd name="T15" fmla="*/ 2147483647 h 11"/>
                  <a:gd name="T16" fmla="*/ 2147483647 w 33"/>
                  <a:gd name="T17" fmla="*/ 2147483647 h 11"/>
                  <a:gd name="T18" fmla="*/ 2147483647 w 33"/>
                  <a:gd name="T19" fmla="*/ 2147483647 h 11"/>
                  <a:gd name="T20" fmla="*/ 2147483647 w 33"/>
                  <a:gd name="T21" fmla="*/ 2147483647 h 11"/>
                  <a:gd name="T22" fmla="*/ 0 w 33"/>
                  <a:gd name="T23" fmla="*/ 2147483647 h 11"/>
                  <a:gd name="T24" fmla="*/ 0 w 33"/>
                  <a:gd name="T25" fmla="*/ 2147483647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13" name="Freeform 1518"/>
              <p:cNvSpPr>
                <a:spLocks/>
              </p:cNvSpPr>
              <p:nvPr/>
            </p:nvSpPr>
            <p:spPr bwMode="auto">
              <a:xfrm>
                <a:off x="-6249243" y="-5781259"/>
                <a:ext cx="206599" cy="41321"/>
              </a:xfrm>
              <a:custGeom>
                <a:avLst/>
                <a:gdLst>
                  <a:gd name="T0" fmla="*/ 2147483647 w 55"/>
                  <a:gd name="T1" fmla="*/ 2147483647 h 11"/>
                  <a:gd name="T2" fmla="*/ 2147483647 w 55"/>
                  <a:gd name="T3" fmla="*/ 2147483647 h 11"/>
                  <a:gd name="T4" fmla="*/ 2147483647 w 55"/>
                  <a:gd name="T5" fmla="*/ 2147483647 h 11"/>
                  <a:gd name="T6" fmla="*/ 2147483647 w 55"/>
                  <a:gd name="T7" fmla="*/ 2147483647 h 11"/>
                  <a:gd name="T8" fmla="*/ 2147483647 w 55"/>
                  <a:gd name="T9" fmla="*/ 2147483647 h 11"/>
                  <a:gd name="T10" fmla="*/ 0 w 55"/>
                  <a:gd name="T11" fmla="*/ 2147483647 h 11"/>
                  <a:gd name="T12" fmla="*/ 0 w 55"/>
                  <a:gd name="T13" fmla="*/ 2147483647 h 11"/>
                  <a:gd name="T14" fmla="*/ 2147483647 w 55"/>
                  <a:gd name="T15" fmla="*/ 0 h 11"/>
                  <a:gd name="T16" fmla="*/ 2147483647 w 55"/>
                  <a:gd name="T17" fmla="*/ 2147483647 h 11"/>
                  <a:gd name="T18" fmla="*/ 2147483647 w 55"/>
                  <a:gd name="T19" fmla="*/ 2147483647 h 11"/>
                  <a:gd name="T20" fmla="*/ 2147483647 w 55"/>
                  <a:gd name="T21" fmla="*/ 2147483647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14" name="Freeform 1519"/>
              <p:cNvSpPr>
                <a:spLocks/>
              </p:cNvSpPr>
              <p:nvPr/>
            </p:nvSpPr>
            <p:spPr bwMode="auto">
              <a:xfrm>
                <a:off x="-6391984" y="-5781259"/>
                <a:ext cx="105177" cy="41321"/>
              </a:xfrm>
              <a:custGeom>
                <a:avLst/>
                <a:gdLst>
                  <a:gd name="T0" fmla="*/ 2147483647 w 28"/>
                  <a:gd name="T1" fmla="*/ 0 h 11"/>
                  <a:gd name="T2" fmla="*/ 2147483647 w 28"/>
                  <a:gd name="T3" fmla="*/ 0 h 11"/>
                  <a:gd name="T4" fmla="*/ 2147483647 w 28"/>
                  <a:gd name="T5" fmla="*/ 2147483647 h 11"/>
                  <a:gd name="T6" fmla="*/ 2147483647 w 28"/>
                  <a:gd name="T7" fmla="*/ 2147483647 h 11"/>
                  <a:gd name="T8" fmla="*/ 2147483647 w 28"/>
                  <a:gd name="T9" fmla="*/ 2147483647 h 11"/>
                  <a:gd name="T10" fmla="*/ 2147483647 w 28"/>
                  <a:gd name="T11" fmla="*/ 2147483647 h 11"/>
                  <a:gd name="T12" fmla="*/ 2147483647 w 28"/>
                  <a:gd name="T13" fmla="*/ 2147483647 h 11"/>
                  <a:gd name="T14" fmla="*/ 2147483647 w 28"/>
                  <a:gd name="T15" fmla="*/ 2147483647 h 11"/>
                  <a:gd name="T16" fmla="*/ 2147483647 w 28"/>
                  <a:gd name="T17" fmla="*/ 2147483647 h 11"/>
                  <a:gd name="T18" fmla="*/ 2147483647 w 28"/>
                  <a:gd name="T19" fmla="*/ 2147483647 h 11"/>
                  <a:gd name="T20" fmla="*/ 0 w 28"/>
                  <a:gd name="T21" fmla="*/ 2147483647 h 11"/>
                  <a:gd name="T22" fmla="*/ 0 w 28"/>
                  <a:gd name="T23" fmla="*/ 2147483647 h 11"/>
                  <a:gd name="T24" fmla="*/ 0 w 28"/>
                  <a:gd name="T25" fmla="*/ 2147483647 h 11"/>
                  <a:gd name="T26" fmla="*/ 0 w 28"/>
                  <a:gd name="T27" fmla="*/ 2147483647 h 11"/>
                  <a:gd name="T28" fmla="*/ 0 w 28"/>
                  <a:gd name="T29" fmla="*/ 2147483647 h 11"/>
                  <a:gd name="T30" fmla="*/ 0 w 28"/>
                  <a:gd name="T31" fmla="*/ 0 h 11"/>
                  <a:gd name="T32" fmla="*/ 0 w 28"/>
                  <a:gd name="T33" fmla="*/ 0 h 11"/>
                  <a:gd name="T34" fmla="*/ 2147483647 w 28"/>
                  <a:gd name="T35" fmla="*/ 0 h 11"/>
                  <a:gd name="T36" fmla="*/ 2147483647 w 28"/>
                  <a:gd name="T37" fmla="*/ 0 h 11"/>
                  <a:gd name="T38" fmla="*/ 2147483647 w 28"/>
                  <a:gd name="T39" fmla="*/ 0 h 11"/>
                  <a:gd name="T40" fmla="*/ 2147483647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15" name="Freeform 1520"/>
              <p:cNvSpPr>
                <a:spLocks/>
              </p:cNvSpPr>
              <p:nvPr/>
            </p:nvSpPr>
            <p:spPr bwMode="auto">
              <a:xfrm>
                <a:off x="-6226705" y="-6209498"/>
                <a:ext cx="123959" cy="37565"/>
              </a:xfrm>
              <a:custGeom>
                <a:avLst/>
                <a:gdLst>
                  <a:gd name="T0" fmla="*/ 2147483647 w 33"/>
                  <a:gd name="T1" fmla="*/ 0 h 10"/>
                  <a:gd name="T2" fmla="*/ 2147483647 w 33"/>
                  <a:gd name="T3" fmla="*/ 0 h 10"/>
                  <a:gd name="T4" fmla="*/ 2147483647 w 33"/>
                  <a:gd name="T5" fmla="*/ 0 h 10"/>
                  <a:gd name="T6" fmla="*/ 2147483647 w 33"/>
                  <a:gd name="T7" fmla="*/ 2147483647 h 10"/>
                  <a:gd name="T8" fmla="*/ 2147483647 w 33"/>
                  <a:gd name="T9" fmla="*/ 0 h 10"/>
                  <a:gd name="T10" fmla="*/ 2147483647 w 33"/>
                  <a:gd name="T11" fmla="*/ 0 h 10"/>
                  <a:gd name="T12" fmla="*/ 2147483647 w 33"/>
                  <a:gd name="T13" fmla="*/ 2147483647 h 10"/>
                  <a:gd name="T14" fmla="*/ 2147483647 w 33"/>
                  <a:gd name="T15" fmla="*/ 2147483647 h 10"/>
                  <a:gd name="T16" fmla="*/ 2147483647 w 33"/>
                  <a:gd name="T17" fmla="*/ 2147483647 h 10"/>
                  <a:gd name="T18" fmla="*/ 2147483647 w 33"/>
                  <a:gd name="T19" fmla="*/ 2147483647 h 10"/>
                  <a:gd name="T20" fmla="*/ 0 w 33"/>
                  <a:gd name="T21" fmla="*/ 2147483647 h 10"/>
                  <a:gd name="T22" fmla="*/ 2147483647 w 33"/>
                  <a:gd name="T23" fmla="*/ 0 h 10"/>
                  <a:gd name="T24" fmla="*/ 2147483647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16" name="Freeform 1521"/>
              <p:cNvSpPr>
                <a:spLocks/>
              </p:cNvSpPr>
              <p:nvPr/>
            </p:nvSpPr>
            <p:spPr bwMode="auto">
              <a:xfrm>
                <a:off x="-6226705" y="-6292141"/>
                <a:ext cx="101421" cy="60104"/>
              </a:xfrm>
              <a:custGeom>
                <a:avLst/>
                <a:gdLst>
                  <a:gd name="T0" fmla="*/ 0 w 27"/>
                  <a:gd name="T1" fmla="*/ 2147483647 h 16"/>
                  <a:gd name="T2" fmla="*/ 0 w 27"/>
                  <a:gd name="T3" fmla="*/ 2147483647 h 16"/>
                  <a:gd name="T4" fmla="*/ 2147483647 w 27"/>
                  <a:gd name="T5" fmla="*/ 2147483647 h 16"/>
                  <a:gd name="T6" fmla="*/ 2147483647 w 27"/>
                  <a:gd name="T7" fmla="*/ 0 h 16"/>
                  <a:gd name="T8" fmla="*/ 2147483647 w 27"/>
                  <a:gd name="T9" fmla="*/ 0 h 16"/>
                  <a:gd name="T10" fmla="*/ 2147483647 w 27"/>
                  <a:gd name="T11" fmla="*/ 2147483647 h 16"/>
                  <a:gd name="T12" fmla="*/ 2147483647 w 27"/>
                  <a:gd name="T13" fmla="*/ 2147483647 h 16"/>
                  <a:gd name="T14" fmla="*/ 2147483647 w 27"/>
                  <a:gd name="T15" fmla="*/ 2147483647 h 16"/>
                  <a:gd name="T16" fmla="*/ 2147483647 w 27"/>
                  <a:gd name="T17" fmla="*/ 2147483647 h 16"/>
                  <a:gd name="T18" fmla="*/ 2147483647 w 27"/>
                  <a:gd name="T19" fmla="*/ 2147483647 h 16"/>
                  <a:gd name="T20" fmla="*/ 2147483647 w 27"/>
                  <a:gd name="T21" fmla="*/ 2147483647 h 16"/>
                  <a:gd name="T22" fmla="*/ 2147483647 w 27"/>
                  <a:gd name="T23" fmla="*/ 2147483647 h 16"/>
                  <a:gd name="T24" fmla="*/ 0 w 27"/>
                  <a:gd name="T25" fmla="*/ 2147483647 h 16"/>
                  <a:gd name="T26" fmla="*/ 0 w 27"/>
                  <a:gd name="T27" fmla="*/ 2147483647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6"/>
                  <a:gd name="T44" fmla="*/ 27 w 27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6">
                    <a:moveTo>
                      <a:pt x="0" y="11"/>
                    </a:moveTo>
                    <a:lnTo>
                      <a:pt x="0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11"/>
                    </a:lnTo>
                    <a:lnTo>
                      <a:pt x="27" y="11"/>
                    </a:lnTo>
                    <a:lnTo>
                      <a:pt x="22" y="16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17" name="Freeform 1522"/>
              <p:cNvSpPr>
                <a:spLocks/>
              </p:cNvSpPr>
              <p:nvPr/>
            </p:nvSpPr>
            <p:spPr bwMode="auto">
              <a:xfrm>
                <a:off x="-6369446" y="-6292141"/>
                <a:ext cx="60101" cy="60104"/>
              </a:xfrm>
              <a:custGeom>
                <a:avLst/>
                <a:gdLst>
                  <a:gd name="T0" fmla="*/ 2147483647 w 16"/>
                  <a:gd name="T1" fmla="*/ 0 h 16"/>
                  <a:gd name="T2" fmla="*/ 2147483647 w 16"/>
                  <a:gd name="T3" fmla="*/ 0 h 16"/>
                  <a:gd name="T4" fmla="*/ 2147483647 w 16"/>
                  <a:gd name="T5" fmla="*/ 2147483647 h 16"/>
                  <a:gd name="T6" fmla="*/ 2147483647 w 16"/>
                  <a:gd name="T7" fmla="*/ 2147483647 h 16"/>
                  <a:gd name="T8" fmla="*/ 2147483647 w 16"/>
                  <a:gd name="T9" fmla="*/ 0 h 16"/>
                  <a:gd name="T10" fmla="*/ 2147483647 w 16"/>
                  <a:gd name="T11" fmla="*/ 0 h 16"/>
                  <a:gd name="T12" fmla="*/ 2147483647 w 16"/>
                  <a:gd name="T13" fmla="*/ 2147483647 h 16"/>
                  <a:gd name="T14" fmla="*/ 2147483647 w 16"/>
                  <a:gd name="T15" fmla="*/ 2147483647 h 16"/>
                  <a:gd name="T16" fmla="*/ 2147483647 w 16"/>
                  <a:gd name="T17" fmla="*/ 2147483647 h 16"/>
                  <a:gd name="T18" fmla="*/ 0 w 16"/>
                  <a:gd name="T19" fmla="*/ 2147483647 h 16"/>
                  <a:gd name="T20" fmla="*/ 0 w 16"/>
                  <a:gd name="T21" fmla="*/ 2147483647 h 16"/>
                  <a:gd name="T22" fmla="*/ 2147483647 w 16"/>
                  <a:gd name="T23" fmla="*/ 0 h 16"/>
                  <a:gd name="T24" fmla="*/ 2147483647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18" name="Freeform 1523"/>
              <p:cNvSpPr>
                <a:spLocks/>
              </p:cNvSpPr>
              <p:nvPr/>
            </p:nvSpPr>
            <p:spPr bwMode="auto">
              <a:xfrm>
                <a:off x="-6391984" y="-6232037"/>
                <a:ext cx="105177" cy="60104"/>
              </a:xfrm>
              <a:custGeom>
                <a:avLst/>
                <a:gdLst>
                  <a:gd name="T0" fmla="*/ 2147483647 w 28"/>
                  <a:gd name="T1" fmla="*/ 2147483647 h 16"/>
                  <a:gd name="T2" fmla="*/ 2147483647 w 28"/>
                  <a:gd name="T3" fmla="*/ 2147483647 h 16"/>
                  <a:gd name="T4" fmla="*/ 2147483647 w 28"/>
                  <a:gd name="T5" fmla="*/ 2147483647 h 16"/>
                  <a:gd name="T6" fmla="*/ 0 w 28"/>
                  <a:gd name="T7" fmla="*/ 2147483647 h 16"/>
                  <a:gd name="T8" fmla="*/ 0 w 28"/>
                  <a:gd name="T9" fmla="*/ 2147483647 h 16"/>
                  <a:gd name="T10" fmla="*/ 0 w 28"/>
                  <a:gd name="T11" fmla="*/ 2147483647 h 16"/>
                  <a:gd name="T12" fmla="*/ 0 w 28"/>
                  <a:gd name="T13" fmla="*/ 0 h 16"/>
                  <a:gd name="T14" fmla="*/ 0 w 28"/>
                  <a:gd name="T15" fmla="*/ 0 h 16"/>
                  <a:gd name="T16" fmla="*/ 0 w 28"/>
                  <a:gd name="T17" fmla="*/ 2147483647 h 16"/>
                  <a:gd name="T18" fmla="*/ 0 w 28"/>
                  <a:gd name="T19" fmla="*/ 2147483647 h 16"/>
                  <a:gd name="T20" fmla="*/ 2147483647 w 28"/>
                  <a:gd name="T21" fmla="*/ 2147483647 h 16"/>
                  <a:gd name="T22" fmla="*/ 2147483647 w 28"/>
                  <a:gd name="T23" fmla="*/ 2147483647 h 16"/>
                  <a:gd name="T24" fmla="*/ 2147483647 w 28"/>
                  <a:gd name="T25" fmla="*/ 2147483647 h 16"/>
                  <a:gd name="T26" fmla="*/ 2147483647 w 28"/>
                  <a:gd name="T27" fmla="*/ 2147483647 h 16"/>
                  <a:gd name="T28" fmla="*/ 2147483647 w 28"/>
                  <a:gd name="T29" fmla="*/ 2147483647 h 16"/>
                  <a:gd name="T30" fmla="*/ 2147483647 w 28"/>
                  <a:gd name="T31" fmla="*/ 2147483647 h 16"/>
                  <a:gd name="T32" fmla="*/ 2147483647 w 28"/>
                  <a:gd name="T33" fmla="*/ 2147483647 h 16"/>
                  <a:gd name="T34" fmla="*/ 2147483647 w 28"/>
                  <a:gd name="T35" fmla="*/ 2147483647 h 16"/>
                  <a:gd name="T36" fmla="*/ 2147483647 w 28"/>
                  <a:gd name="T37" fmla="*/ 2147483647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2" y="16"/>
                    </a:moveTo>
                    <a:lnTo>
                      <a:pt x="22" y="16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7" y="6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19" name="Freeform 1524"/>
              <p:cNvSpPr>
                <a:spLocks/>
              </p:cNvSpPr>
              <p:nvPr/>
            </p:nvSpPr>
            <p:spPr bwMode="auto">
              <a:xfrm>
                <a:off x="-6249243" y="-6149394"/>
                <a:ext cx="146497" cy="41321"/>
              </a:xfrm>
              <a:custGeom>
                <a:avLst/>
                <a:gdLst>
                  <a:gd name="T0" fmla="*/ 0 w 39"/>
                  <a:gd name="T1" fmla="*/ 0 h 11"/>
                  <a:gd name="T2" fmla="*/ 0 w 39"/>
                  <a:gd name="T3" fmla="*/ 0 h 11"/>
                  <a:gd name="T4" fmla="*/ 2147483647 w 39"/>
                  <a:gd name="T5" fmla="*/ 0 h 11"/>
                  <a:gd name="T6" fmla="*/ 2147483647 w 39"/>
                  <a:gd name="T7" fmla="*/ 0 h 11"/>
                  <a:gd name="T8" fmla="*/ 2147483647 w 39"/>
                  <a:gd name="T9" fmla="*/ 2147483647 h 11"/>
                  <a:gd name="T10" fmla="*/ 2147483647 w 39"/>
                  <a:gd name="T11" fmla="*/ 2147483647 h 11"/>
                  <a:gd name="T12" fmla="*/ 2147483647 w 39"/>
                  <a:gd name="T13" fmla="*/ 2147483647 h 11"/>
                  <a:gd name="T14" fmla="*/ 2147483647 w 39"/>
                  <a:gd name="T15" fmla="*/ 2147483647 h 11"/>
                  <a:gd name="T16" fmla="*/ 0 w 39"/>
                  <a:gd name="T17" fmla="*/ 0 h 11"/>
                  <a:gd name="T18" fmla="*/ 0 w 3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11"/>
                    </a:lnTo>
                    <a:lnTo>
                      <a:pt x="11" y="5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20" name="Freeform 1525"/>
              <p:cNvSpPr>
                <a:spLocks/>
              </p:cNvSpPr>
              <p:nvPr/>
            </p:nvSpPr>
            <p:spPr bwMode="auto">
              <a:xfrm>
                <a:off x="-6391984" y="-6171933"/>
                <a:ext cx="105177" cy="63860"/>
              </a:xfrm>
              <a:custGeom>
                <a:avLst/>
                <a:gdLst>
                  <a:gd name="T0" fmla="*/ 2147483647 w 28"/>
                  <a:gd name="T1" fmla="*/ 2147483647 h 17"/>
                  <a:gd name="T2" fmla="*/ 2147483647 w 28"/>
                  <a:gd name="T3" fmla="*/ 2147483647 h 17"/>
                  <a:gd name="T4" fmla="*/ 2147483647 w 28"/>
                  <a:gd name="T5" fmla="*/ 2147483647 h 17"/>
                  <a:gd name="T6" fmla="*/ 2147483647 w 28"/>
                  <a:gd name="T7" fmla="*/ 2147483647 h 17"/>
                  <a:gd name="T8" fmla="*/ 0 w 28"/>
                  <a:gd name="T9" fmla="*/ 2147483647 h 17"/>
                  <a:gd name="T10" fmla="*/ 0 w 28"/>
                  <a:gd name="T11" fmla="*/ 2147483647 h 17"/>
                  <a:gd name="T12" fmla="*/ 0 w 28"/>
                  <a:gd name="T13" fmla="*/ 2147483647 h 17"/>
                  <a:gd name="T14" fmla="*/ 2147483647 w 28"/>
                  <a:gd name="T15" fmla="*/ 0 h 17"/>
                  <a:gd name="T16" fmla="*/ 2147483647 w 28"/>
                  <a:gd name="T17" fmla="*/ 2147483647 h 17"/>
                  <a:gd name="T18" fmla="*/ 2147483647 w 28"/>
                  <a:gd name="T19" fmla="*/ 2147483647 h 17"/>
                  <a:gd name="T20" fmla="*/ 2147483647 w 28"/>
                  <a:gd name="T21" fmla="*/ 2147483647 h 17"/>
                  <a:gd name="T22" fmla="*/ 2147483647 w 28"/>
                  <a:gd name="T23" fmla="*/ 2147483647 h 17"/>
                  <a:gd name="T24" fmla="*/ 2147483647 w 28"/>
                  <a:gd name="T25" fmla="*/ 2147483647 h 17"/>
                  <a:gd name="T26" fmla="*/ 2147483647 w 28"/>
                  <a:gd name="T27" fmla="*/ 2147483647 h 17"/>
                  <a:gd name="T28" fmla="*/ 2147483647 w 28"/>
                  <a:gd name="T29" fmla="*/ 214748364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7"/>
                  <a:gd name="T47" fmla="*/ 28 w 28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7">
                    <a:moveTo>
                      <a:pt x="22" y="17"/>
                    </a:moveTo>
                    <a:lnTo>
                      <a:pt x="22" y="17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21" name="Freeform 1526"/>
              <p:cNvSpPr>
                <a:spLocks/>
              </p:cNvSpPr>
              <p:nvPr/>
            </p:nvSpPr>
            <p:spPr bwMode="auto">
              <a:xfrm>
                <a:off x="-6226705" y="-6108073"/>
                <a:ext cx="123959" cy="41321"/>
              </a:xfrm>
              <a:custGeom>
                <a:avLst/>
                <a:gdLst>
                  <a:gd name="T0" fmla="*/ 2147483647 w 33"/>
                  <a:gd name="T1" fmla="*/ 2147483647 h 11"/>
                  <a:gd name="T2" fmla="*/ 2147483647 w 33"/>
                  <a:gd name="T3" fmla="*/ 2147483647 h 11"/>
                  <a:gd name="T4" fmla="*/ 2147483647 w 33"/>
                  <a:gd name="T5" fmla="*/ 2147483647 h 11"/>
                  <a:gd name="T6" fmla="*/ 0 w 33"/>
                  <a:gd name="T7" fmla="*/ 2147483647 h 11"/>
                  <a:gd name="T8" fmla="*/ 0 w 33"/>
                  <a:gd name="T9" fmla="*/ 2147483647 h 11"/>
                  <a:gd name="T10" fmla="*/ 0 w 33"/>
                  <a:gd name="T11" fmla="*/ 2147483647 h 11"/>
                  <a:gd name="T12" fmla="*/ 0 w 33"/>
                  <a:gd name="T13" fmla="*/ 2147483647 h 11"/>
                  <a:gd name="T14" fmla="*/ 2147483647 w 33"/>
                  <a:gd name="T15" fmla="*/ 0 h 11"/>
                  <a:gd name="T16" fmla="*/ 2147483647 w 33"/>
                  <a:gd name="T17" fmla="*/ 0 h 11"/>
                  <a:gd name="T18" fmla="*/ 2147483647 w 33"/>
                  <a:gd name="T19" fmla="*/ 0 h 11"/>
                  <a:gd name="T20" fmla="*/ 2147483647 w 33"/>
                  <a:gd name="T21" fmla="*/ 2147483647 h 11"/>
                  <a:gd name="T22" fmla="*/ 2147483647 w 33"/>
                  <a:gd name="T23" fmla="*/ 2147483647 h 11"/>
                  <a:gd name="T24" fmla="*/ 2147483647 w 33"/>
                  <a:gd name="T25" fmla="*/ 2147483647 h 11"/>
                  <a:gd name="T26" fmla="*/ 2147483647 w 33"/>
                  <a:gd name="T27" fmla="*/ 2147483647 h 11"/>
                  <a:gd name="T28" fmla="*/ 2147483647 w 33"/>
                  <a:gd name="T29" fmla="*/ 2147483647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27" y="11"/>
                    </a:moveTo>
                    <a:lnTo>
                      <a:pt x="27" y="11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22" name="Freeform 1527"/>
              <p:cNvSpPr>
                <a:spLocks/>
              </p:cNvSpPr>
              <p:nvPr/>
            </p:nvSpPr>
            <p:spPr bwMode="auto">
              <a:xfrm>
                <a:off x="-6391984" y="-6108073"/>
                <a:ext cx="123959" cy="41321"/>
              </a:xfrm>
              <a:custGeom>
                <a:avLst/>
                <a:gdLst>
                  <a:gd name="T0" fmla="*/ 0 w 33"/>
                  <a:gd name="T1" fmla="*/ 2147483647 h 11"/>
                  <a:gd name="T2" fmla="*/ 0 w 33"/>
                  <a:gd name="T3" fmla="*/ 2147483647 h 11"/>
                  <a:gd name="T4" fmla="*/ 0 w 33"/>
                  <a:gd name="T5" fmla="*/ 0 h 11"/>
                  <a:gd name="T6" fmla="*/ 2147483647 w 33"/>
                  <a:gd name="T7" fmla="*/ 0 h 11"/>
                  <a:gd name="T8" fmla="*/ 2147483647 w 33"/>
                  <a:gd name="T9" fmla="*/ 0 h 11"/>
                  <a:gd name="T10" fmla="*/ 2147483647 w 33"/>
                  <a:gd name="T11" fmla="*/ 0 h 11"/>
                  <a:gd name="T12" fmla="*/ 2147483647 w 33"/>
                  <a:gd name="T13" fmla="*/ 2147483647 h 11"/>
                  <a:gd name="T14" fmla="*/ 2147483647 w 33"/>
                  <a:gd name="T15" fmla="*/ 2147483647 h 11"/>
                  <a:gd name="T16" fmla="*/ 2147483647 w 33"/>
                  <a:gd name="T17" fmla="*/ 2147483647 h 11"/>
                  <a:gd name="T18" fmla="*/ 0 w 33"/>
                  <a:gd name="T19" fmla="*/ 2147483647 h 11"/>
                  <a:gd name="T20" fmla="*/ 0 w 33"/>
                  <a:gd name="T21" fmla="*/ 2147483647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1"/>
                  <a:gd name="T35" fmla="*/ 33 w 3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23" name="Freeform 1528"/>
              <p:cNvSpPr>
                <a:spLocks/>
              </p:cNvSpPr>
              <p:nvPr/>
            </p:nvSpPr>
            <p:spPr bwMode="auto">
              <a:xfrm>
                <a:off x="-6185385" y="-6047969"/>
                <a:ext cx="101421" cy="41321"/>
              </a:xfrm>
              <a:custGeom>
                <a:avLst/>
                <a:gdLst>
                  <a:gd name="T0" fmla="*/ 0 w 27"/>
                  <a:gd name="T1" fmla="*/ 2147483647 h 11"/>
                  <a:gd name="T2" fmla="*/ 0 w 27"/>
                  <a:gd name="T3" fmla="*/ 2147483647 h 11"/>
                  <a:gd name="T4" fmla="*/ 2147483647 w 27"/>
                  <a:gd name="T5" fmla="*/ 0 h 11"/>
                  <a:gd name="T6" fmla="*/ 2147483647 w 27"/>
                  <a:gd name="T7" fmla="*/ 0 h 11"/>
                  <a:gd name="T8" fmla="*/ 2147483647 w 27"/>
                  <a:gd name="T9" fmla="*/ 2147483647 h 11"/>
                  <a:gd name="T10" fmla="*/ 2147483647 w 27"/>
                  <a:gd name="T11" fmla="*/ 2147483647 h 11"/>
                  <a:gd name="T12" fmla="*/ 2147483647 w 27"/>
                  <a:gd name="T13" fmla="*/ 2147483647 h 11"/>
                  <a:gd name="T14" fmla="*/ 2147483647 w 27"/>
                  <a:gd name="T15" fmla="*/ 2147483647 h 11"/>
                  <a:gd name="T16" fmla="*/ 2147483647 w 27"/>
                  <a:gd name="T17" fmla="*/ 2147483647 h 11"/>
                  <a:gd name="T18" fmla="*/ 0 w 27"/>
                  <a:gd name="T19" fmla="*/ 2147483647 h 11"/>
                  <a:gd name="T20" fmla="*/ 0 w 27"/>
                  <a:gd name="T21" fmla="*/ 2147483647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24" name="Freeform 1529"/>
              <p:cNvSpPr>
                <a:spLocks/>
              </p:cNvSpPr>
              <p:nvPr/>
            </p:nvSpPr>
            <p:spPr bwMode="auto">
              <a:xfrm>
                <a:off x="-6391984" y="-6047969"/>
                <a:ext cx="123959" cy="41321"/>
              </a:xfrm>
              <a:custGeom>
                <a:avLst/>
                <a:gdLst>
                  <a:gd name="T0" fmla="*/ 2147483647 w 33"/>
                  <a:gd name="T1" fmla="*/ 2147483647 h 11"/>
                  <a:gd name="T2" fmla="*/ 2147483647 w 33"/>
                  <a:gd name="T3" fmla="*/ 2147483647 h 11"/>
                  <a:gd name="T4" fmla="*/ 2147483647 w 33"/>
                  <a:gd name="T5" fmla="*/ 2147483647 h 11"/>
                  <a:gd name="T6" fmla="*/ 2147483647 w 33"/>
                  <a:gd name="T7" fmla="*/ 2147483647 h 11"/>
                  <a:gd name="T8" fmla="*/ 0 w 33"/>
                  <a:gd name="T9" fmla="*/ 2147483647 h 11"/>
                  <a:gd name="T10" fmla="*/ 0 w 33"/>
                  <a:gd name="T11" fmla="*/ 2147483647 h 11"/>
                  <a:gd name="T12" fmla="*/ 0 w 33"/>
                  <a:gd name="T13" fmla="*/ 0 h 11"/>
                  <a:gd name="T14" fmla="*/ 2147483647 w 33"/>
                  <a:gd name="T15" fmla="*/ 0 h 11"/>
                  <a:gd name="T16" fmla="*/ 2147483647 w 33"/>
                  <a:gd name="T17" fmla="*/ 0 h 11"/>
                  <a:gd name="T18" fmla="*/ 2147483647 w 33"/>
                  <a:gd name="T19" fmla="*/ 0 h 11"/>
                  <a:gd name="T20" fmla="*/ 2147483647 w 33"/>
                  <a:gd name="T21" fmla="*/ 2147483647 h 11"/>
                  <a:gd name="T22" fmla="*/ 2147483647 w 33"/>
                  <a:gd name="T23" fmla="*/ 2147483647 h 11"/>
                  <a:gd name="T24" fmla="*/ 2147483647 w 33"/>
                  <a:gd name="T25" fmla="*/ 2147483647 h 11"/>
                  <a:gd name="T26" fmla="*/ 2147483647 w 33"/>
                  <a:gd name="T27" fmla="*/ 2147483647 h 11"/>
                  <a:gd name="T28" fmla="*/ 2147483647 w 33"/>
                  <a:gd name="T29" fmla="*/ 2147483647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1"/>
                  <a:gd name="T47" fmla="*/ 33 w 33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25" name="Freeform 1530"/>
              <p:cNvSpPr>
                <a:spLocks/>
              </p:cNvSpPr>
              <p:nvPr/>
            </p:nvSpPr>
            <p:spPr bwMode="auto">
              <a:xfrm>
                <a:off x="-6249243" y="-5984109"/>
                <a:ext cx="146497" cy="41321"/>
              </a:xfrm>
              <a:custGeom>
                <a:avLst/>
                <a:gdLst>
                  <a:gd name="T0" fmla="*/ 2147483647 w 39"/>
                  <a:gd name="T1" fmla="*/ 0 h 11"/>
                  <a:gd name="T2" fmla="*/ 2147483647 w 39"/>
                  <a:gd name="T3" fmla="*/ 0 h 11"/>
                  <a:gd name="T4" fmla="*/ 2147483647 w 39"/>
                  <a:gd name="T5" fmla="*/ 2147483647 h 11"/>
                  <a:gd name="T6" fmla="*/ 2147483647 w 39"/>
                  <a:gd name="T7" fmla="*/ 2147483647 h 11"/>
                  <a:gd name="T8" fmla="*/ 2147483647 w 39"/>
                  <a:gd name="T9" fmla="*/ 2147483647 h 11"/>
                  <a:gd name="T10" fmla="*/ 0 w 39"/>
                  <a:gd name="T11" fmla="*/ 2147483647 h 11"/>
                  <a:gd name="T12" fmla="*/ 0 w 39"/>
                  <a:gd name="T13" fmla="*/ 2147483647 h 11"/>
                  <a:gd name="T14" fmla="*/ 0 w 39"/>
                  <a:gd name="T15" fmla="*/ 0 h 11"/>
                  <a:gd name="T16" fmla="*/ 2147483647 w 39"/>
                  <a:gd name="T17" fmla="*/ 0 h 11"/>
                  <a:gd name="T18" fmla="*/ 2147483647 w 39"/>
                  <a:gd name="T19" fmla="*/ 0 h 11"/>
                  <a:gd name="T20" fmla="*/ 2147483647 w 39"/>
                  <a:gd name="T21" fmla="*/ 0 h 11"/>
                  <a:gd name="T22" fmla="*/ 2147483647 w 39"/>
                  <a:gd name="T23" fmla="*/ 0 h 11"/>
                  <a:gd name="T24" fmla="*/ 2147483647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5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26" name="Freeform 1531"/>
              <p:cNvSpPr>
                <a:spLocks/>
              </p:cNvSpPr>
              <p:nvPr/>
            </p:nvSpPr>
            <p:spPr bwMode="auto">
              <a:xfrm>
                <a:off x="-6391984" y="-5942788"/>
                <a:ext cx="123959" cy="41321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2147483647 w 33"/>
                  <a:gd name="T5" fmla="*/ 0 h 11"/>
                  <a:gd name="T6" fmla="*/ 2147483647 w 33"/>
                  <a:gd name="T7" fmla="*/ 0 h 11"/>
                  <a:gd name="T8" fmla="*/ 2147483647 w 33"/>
                  <a:gd name="T9" fmla="*/ 2147483647 h 11"/>
                  <a:gd name="T10" fmla="*/ 2147483647 w 33"/>
                  <a:gd name="T11" fmla="*/ 2147483647 h 11"/>
                  <a:gd name="T12" fmla="*/ 2147483647 w 33"/>
                  <a:gd name="T13" fmla="*/ 2147483647 h 11"/>
                  <a:gd name="T14" fmla="*/ 2147483647 w 33"/>
                  <a:gd name="T15" fmla="*/ 2147483647 h 11"/>
                  <a:gd name="T16" fmla="*/ 2147483647 w 33"/>
                  <a:gd name="T17" fmla="*/ 2147483647 h 11"/>
                  <a:gd name="T18" fmla="*/ 2147483647 w 33"/>
                  <a:gd name="T19" fmla="*/ 2147483647 h 11"/>
                  <a:gd name="T20" fmla="*/ 2147483647 w 33"/>
                  <a:gd name="T21" fmla="*/ 2147483647 h 11"/>
                  <a:gd name="T22" fmla="*/ 0 w 33"/>
                  <a:gd name="T23" fmla="*/ 2147483647 h 11"/>
                  <a:gd name="T24" fmla="*/ 0 w 33"/>
                  <a:gd name="T25" fmla="*/ 0 h 11"/>
                  <a:gd name="T26" fmla="*/ 0 w 3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28" y="5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27" name="Freeform 1532"/>
              <p:cNvSpPr>
                <a:spLocks/>
              </p:cNvSpPr>
              <p:nvPr/>
            </p:nvSpPr>
            <p:spPr bwMode="auto">
              <a:xfrm>
                <a:off x="-6249243" y="-5942788"/>
                <a:ext cx="105177" cy="41321"/>
              </a:xfrm>
              <a:custGeom>
                <a:avLst/>
                <a:gdLst>
                  <a:gd name="T0" fmla="*/ 2147483647 w 28"/>
                  <a:gd name="T1" fmla="*/ 0 h 11"/>
                  <a:gd name="T2" fmla="*/ 2147483647 w 28"/>
                  <a:gd name="T3" fmla="*/ 0 h 11"/>
                  <a:gd name="T4" fmla="*/ 2147483647 w 28"/>
                  <a:gd name="T5" fmla="*/ 2147483647 h 11"/>
                  <a:gd name="T6" fmla="*/ 2147483647 w 28"/>
                  <a:gd name="T7" fmla="*/ 2147483647 h 11"/>
                  <a:gd name="T8" fmla="*/ 2147483647 w 28"/>
                  <a:gd name="T9" fmla="*/ 2147483647 h 11"/>
                  <a:gd name="T10" fmla="*/ 0 w 28"/>
                  <a:gd name="T11" fmla="*/ 2147483647 h 11"/>
                  <a:gd name="T12" fmla="*/ 0 w 28"/>
                  <a:gd name="T13" fmla="*/ 2147483647 h 11"/>
                  <a:gd name="T14" fmla="*/ 0 w 28"/>
                  <a:gd name="T15" fmla="*/ 0 h 11"/>
                  <a:gd name="T16" fmla="*/ 2147483647 w 28"/>
                  <a:gd name="T17" fmla="*/ 0 h 11"/>
                  <a:gd name="T18" fmla="*/ 2147483647 w 28"/>
                  <a:gd name="T19" fmla="*/ 0 h 11"/>
                  <a:gd name="T20" fmla="*/ 2147483647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28" name="Freeform 1533"/>
              <p:cNvSpPr>
                <a:spLocks/>
              </p:cNvSpPr>
              <p:nvPr/>
            </p:nvSpPr>
            <p:spPr bwMode="auto">
              <a:xfrm>
                <a:off x="-6433304" y="-5882684"/>
                <a:ext cx="146497" cy="22539"/>
              </a:xfrm>
              <a:custGeom>
                <a:avLst/>
                <a:gdLst>
                  <a:gd name="T0" fmla="*/ 2147483647 w 39"/>
                  <a:gd name="T1" fmla="*/ 2147483647 h 6"/>
                  <a:gd name="T2" fmla="*/ 2147483647 w 39"/>
                  <a:gd name="T3" fmla="*/ 2147483647 h 6"/>
                  <a:gd name="T4" fmla="*/ 2147483647 w 39"/>
                  <a:gd name="T5" fmla="*/ 2147483647 h 6"/>
                  <a:gd name="T6" fmla="*/ 2147483647 w 39"/>
                  <a:gd name="T7" fmla="*/ 2147483647 h 6"/>
                  <a:gd name="T8" fmla="*/ 2147483647 w 39"/>
                  <a:gd name="T9" fmla="*/ 2147483647 h 6"/>
                  <a:gd name="T10" fmla="*/ 0 w 39"/>
                  <a:gd name="T11" fmla="*/ 0 h 6"/>
                  <a:gd name="T12" fmla="*/ 0 w 39"/>
                  <a:gd name="T13" fmla="*/ 0 h 6"/>
                  <a:gd name="T14" fmla="*/ 2147483647 w 39"/>
                  <a:gd name="T15" fmla="*/ 0 h 6"/>
                  <a:gd name="T16" fmla="*/ 2147483647 w 39"/>
                  <a:gd name="T17" fmla="*/ 0 h 6"/>
                  <a:gd name="T18" fmla="*/ 2147483647 w 39"/>
                  <a:gd name="T19" fmla="*/ 0 h 6"/>
                  <a:gd name="T20" fmla="*/ 2147483647 w 39"/>
                  <a:gd name="T21" fmla="*/ 2147483647 h 6"/>
                  <a:gd name="T22" fmla="*/ 2147483647 w 39"/>
                  <a:gd name="T23" fmla="*/ 2147483647 h 6"/>
                  <a:gd name="T24" fmla="*/ 2147483647 w 39"/>
                  <a:gd name="T25" fmla="*/ 2147483647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6"/>
                  <a:gd name="T41" fmla="*/ 39 w 3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6">
                    <a:moveTo>
                      <a:pt x="33" y="6"/>
                    </a:move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9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29" name="Freeform 1534"/>
              <p:cNvSpPr>
                <a:spLocks/>
              </p:cNvSpPr>
              <p:nvPr/>
            </p:nvSpPr>
            <p:spPr bwMode="auto">
              <a:xfrm>
                <a:off x="-6226705" y="-5882684"/>
                <a:ext cx="123959" cy="41321"/>
              </a:xfrm>
              <a:custGeom>
                <a:avLst/>
                <a:gdLst>
                  <a:gd name="T0" fmla="*/ 0 w 33"/>
                  <a:gd name="T1" fmla="*/ 2147483647 h 11"/>
                  <a:gd name="T2" fmla="*/ 0 w 33"/>
                  <a:gd name="T3" fmla="*/ 2147483647 h 11"/>
                  <a:gd name="T4" fmla="*/ 0 w 33"/>
                  <a:gd name="T5" fmla="*/ 2147483647 h 11"/>
                  <a:gd name="T6" fmla="*/ 2147483647 w 33"/>
                  <a:gd name="T7" fmla="*/ 0 h 11"/>
                  <a:gd name="T8" fmla="*/ 2147483647 w 33"/>
                  <a:gd name="T9" fmla="*/ 0 h 11"/>
                  <a:gd name="T10" fmla="*/ 2147483647 w 33"/>
                  <a:gd name="T11" fmla="*/ 0 h 11"/>
                  <a:gd name="T12" fmla="*/ 2147483647 w 33"/>
                  <a:gd name="T13" fmla="*/ 2147483647 h 11"/>
                  <a:gd name="T14" fmla="*/ 2147483647 w 33"/>
                  <a:gd name="T15" fmla="*/ 2147483647 h 11"/>
                  <a:gd name="T16" fmla="*/ 2147483647 w 33"/>
                  <a:gd name="T17" fmla="*/ 2147483647 h 11"/>
                  <a:gd name="T18" fmla="*/ 2147483647 w 33"/>
                  <a:gd name="T19" fmla="*/ 2147483647 h 11"/>
                  <a:gd name="T20" fmla="*/ 2147483647 w 33"/>
                  <a:gd name="T21" fmla="*/ 2147483647 h 11"/>
                  <a:gd name="T22" fmla="*/ 2147483647 w 33"/>
                  <a:gd name="T23" fmla="*/ 2147483647 h 11"/>
                  <a:gd name="T24" fmla="*/ 0 w 33"/>
                  <a:gd name="T25" fmla="*/ 2147483647 h 11"/>
                  <a:gd name="T26" fmla="*/ 0 w 33"/>
                  <a:gd name="T27" fmla="*/ 2147483647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6"/>
                    </a:lnTo>
                    <a:lnTo>
                      <a:pt x="27" y="11"/>
                    </a:lnTo>
                    <a:lnTo>
                      <a:pt x="16" y="6"/>
                    </a:lnTo>
                    <a:lnTo>
                      <a:pt x="1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30" name="Freeform 1535"/>
              <p:cNvSpPr>
                <a:spLocks/>
              </p:cNvSpPr>
              <p:nvPr/>
            </p:nvSpPr>
            <p:spPr bwMode="auto">
              <a:xfrm>
                <a:off x="-6249243" y="-5822580"/>
                <a:ext cx="206599" cy="22539"/>
              </a:xfrm>
              <a:custGeom>
                <a:avLst/>
                <a:gdLst>
                  <a:gd name="T0" fmla="*/ 2147483647 w 55"/>
                  <a:gd name="T1" fmla="*/ 2147483647 h 6"/>
                  <a:gd name="T2" fmla="*/ 2147483647 w 55"/>
                  <a:gd name="T3" fmla="*/ 2147483647 h 6"/>
                  <a:gd name="T4" fmla="*/ 2147483647 w 55"/>
                  <a:gd name="T5" fmla="*/ 2147483647 h 6"/>
                  <a:gd name="T6" fmla="*/ 2147483647 w 55"/>
                  <a:gd name="T7" fmla="*/ 2147483647 h 6"/>
                  <a:gd name="T8" fmla="*/ 0 w 55"/>
                  <a:gd name="T9" fmla="*/ 0 h 6"/>
                  <a:gd name="T10" fmla="*/ 0 w 55"/>
                  <a:gd name="T11" fmla="*/ 0 h 6"/>
                  <a:gd name="T12" fmla="*/ 2147483647 w 55"/>
                  <a:gd name="T13" fmla="*/ 0 h 6"/>
                  <a:gd name="T14" fmla="*/ 2147483647 w 55"/>
                  <a:gd name="T15" fmla="*/ 0 h 6"/>
                  <a:gd name="T16" fmla="*/ 2147483647 w 55"/>
                  <a:gd name="T17" fmla="*/ 0 h 6"/>
                  <a:gd name="T18" fmla="*/ 2147483647 w 55"/>
                  <a:gd name="T19" fmla="*/ 2147483647 h 6"/>
                  <a:gd name="T20" fmla="*/ 2147483647 w 55"/>
                  <a:gd name="T21" fmla="*/ 2147483647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28" y="6"/>
                    </a:lnTo>
                    <a:lnTo>
                      <a:pt x="11" y="6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31" name="Freeform 1536"/>
              <p:cNvSpPr>
                <a:spLocks/>
              </p:cNvSpPr>
              <p:nvPr/>
            </p:nvSpPr>
            <p:spPr bwMode="auto">
              <a:xfrm>
                <a:off x="-6391984" y="-5841363"/>
                <a:ext cx="123959" cy="41321"/>
              </a:xfrm>
              <a:custGeom>
                <a:avLst/>
                <a:gdLst>
                  <a:gd name="T0" fmla="*/ 0 w 33"/>
                  <a:gd name="T1" fmla="*/ 2147483647 h 11"/>
                  <a:gd name="T2" fmla="*/ 0 w 33"/>
                  <a:gd name="T3" fmla="*/ 2147483647 h 11"/>
                  <a:gd name="T4" fmla="*/ 2147483647 w 33"/>
                  <a:gd name="T5" fmla="*/ 0 h 11"/>
                  <a:gd name="T6" fmla="*/ 2147483647 w 33"/>
                  <a:gd name="T7" fmla="*/ 0 h 11"/>
                  <a:gd name="T8" fmla="*/ 2147483647 w 33"/>
                  <a:gd name="T9" fmla="*/ 2147483647 h 11"/>
                  <a:gd name="T10" fmla="*/ 2147483647 w 33"/>
                  <a:gd name="T11" fmla="*/ 0 h 11"/>
                  <a:gd name="T12" fmla="*/ 2147483647 w 33"/>
                  <a:gd name="T13" fmla="*/ 0 h 11"/>
                  <a:gd name="T14" fmla="*/ 2147483647 w 33"/>
                  <a:gd name="T15" fmla="*/ 2147483647 h 11"/>
                  <a:gd name="T16" fmla="*/ 2147483647 w 33"/>
                  <a:gd name="T17" fmla="*/ 2147483647 h 11"/>
                  <a:gd name="T18" fmla="*/ 2147483647 w 33"/>
                  <a:gd name="T19" fmla="*/ 2147483647 h 11"/>
                  <a:gd name="T20" fmla="*/ 2147483647 w 33"/>
                  <a:gd name="T21" fmla="*/ 2147483647 h 11"/>
                  <a:gd name="T22" fmla="*/ 0 w 33"/>
                  <a:gd name="T23" fmla="*/ 2147483647 h 11"/>
                  <a:gd name="T24" fmla="*/ 0 w 33"/>
                  <a:gd name="T25" fmla="*/ 2147483647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32" name="Freeform 1537"/>
              <p:cNvSpPr>
                <a:spLocks/>
              </p:cNvSpPr>
              <p:nvPr/>
            </p:nvSpPr>
            <p:spPr bwMode="auto">
              <a:xfrm>
                <a:off x="-6249243" y="-5781259"/>
                <a:ext cx="206599" cy="41321"/>
              </a:xfrm>
              <a:custGeom>
                <a:avLst/>
                <a:gdLst>
                  <a:gd name="T0" fmla="*/ 2147483647 w 55"/>
                  <a:gd name="T1" fmla="*/ 2147483647 h 11"/>
                  <a:gd name="T2" fmla="*/ 2147483647 w 55"/>
                  <a:gd name="T3" fmla="*/ 2147483647 h 11"/>
                  <a:gd name="T4" fmla="*/ 2147483647 w 55"/>
                  <a:gd name="T5" fmla="*/ 2147483647 h 11"/>
                  <a:gd name="T6" fmla="*/ 2147483647 w 55"/>
                  <a:gd name="T7" fmla="*/ 2147483647 h 11"/>
                  <a:gd name="T8" fmla="*/ 2147483647 w 55"/>
                  <a:gd name="T9" fmla="*/ 2147483647 h 11"/>
                  <a:gd name="T10" fmla="*/ 0 w 55"/>
                  <a:gd name="T11" fmla="*/ 2147483647 h 11"/>
                  <a:gd name="T12" fmla="*/ 0 w 55"/>
                  <a:gd name="T13" fmla="*/ 2147483647 h 11"/>
                  <a:gd name="T14" fmla="*/ 2147483647 w 55"/>
                  <a:gd name="T15" fmla="*/ 0 h 11"/>
                  <a:gd name="T16" fmla="*/ 2147483647 w 55"/>
                  <a:gd name="T17" fmla="*/ 2147483647 h 11"/>
                  <a:gd name="T18" fmla="*/ 2147483647 w 55"/>
                  <a:gd name="T19" fmla="*/ 2147483647 h 11"/>
                  <a:gd name="T20" fmla="*/ 2147483647 w 55"/>
                  <a:gd name="T21" fmla="*/ 2147483647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39" y="11"/>
                    </a:lnTo>
                    <a:lnTo>
                      <a:pt x="22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44" y="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33" name="Freeform 1538"/>
              <p:cNvSpPr>
                <a:spLocks/>
              </p:cNvSpPr>
              <p:nvPr/>
            </p:nvSpPr>
            <p:spPr bwMode="auto">
              <a:xfrm>
                <a:off x="-6391984" y="-5781259"/>
                <a:ext cx="105177" cy="41321"/>
              </a:xfrm>
              <a:custGeom>
                <a:avLst/>
                <a:gdLst>
                  <a:gd name="T0" fmla="*/ 2147483647 w 28"/>
                  <a:gd name="T1" fmla="*/ 0 h 11"/>
                  <a:gd name="T2" fmla="*/ 2147483647 w 28"/>
                  <a:gd name="T3" fmla="*/ 0 h 11"/>
                  <a:gd name="T4" fmla="*/ 2147483647 w 28"/>
                  <a:gd name="T5" fmla="*/ 2147483647 h 11"/>
                  <a:gd name="T6" fmla="*/ 2147483647 w 28"/>
                  <a:gd name="T7" fmla="*/ 2147483647 h 11"/>
                  <a:gd name="T8" fmla="*/ 2147483647 w 28"/>
                  <a:gd name="T9" fmla="*/ 2147483647 h 11"/>
                  <a:gd name="T10" fmla="*/ 2147483647 w 28"/>
                  <a:gd name="T11" fmla="*/ 2147483647 h 11"/>
                  <a:gd name="T12" fmla="*/ 2147483647 w 28"/>
                  <a:gd name="T13" fmla="*/ 2147483647 h 11"/>
                  <a:gd name="T14" fmla="*/ 2147483647 w 28"/>
                  <a:gd name="T15" fmla="*/ 2147483647 h 11"/>
                  <a:gd name="T16" fmla="*/ 2147483647 w 28"/>
                  <a:gd name="T17" fmla="*/ 2147483647 h 11"/>
                  <a:gd name="T18" fmla="*/ 2147483647 w 28"/>
                  <a:gd name="T19" fmla="*/ 2147483647 h 11"/>
                  <a:gd name="T20" fmla="*/ 0 w 28"/>
                  <a:gd name="T21" fmla="*/ 2147483647 h 11"/>
                  <a:gd name="T22" fmla="*/ 0 w 28"/>
                  <a:gd name="T23" fmla="*/ 2147483647 h 11"/>
                  <a:gd name="T24" fmla="*/ 0 w 28"/>
                  <a:gd name="T25" fmla="*/ 2147483647 h 11"/>
                  <a:gd name="T26" fmla="*/ 0 w 28"/>
                  <a:gd name="T27" fmla="*/ 2147483647 h 11"/>
                  <a:gd name="T28" fmla="*/ 0 w 28"/>
                  <a:gd name="T29" fmla="*/ 2147483647 h 11"/>
                  <a:gd name="T30" fmla="*/ 0 w 28"/>
                  <a:gd name="T31" fmla="*/ 0 h 11"/>
                  <a:gd name="T32" fmla="*/ 0 w 28"/>
                  <a:gd name="T33" fmla="*/ 0 h 11"/>
                  <a:gd name="T34" fmla="*/ 2147483647 w 28"/>
                  <a:gd name="T35" fmla="*/ 0 h 11"/>
                  <a:gd name="T36" fmla="*/ 2147483647 w 28"/>
                  <a:gd name="T37" fmla="*/ 0 h 11"/>
                  <a:gd name="T38" fmla="*/ 2147483647 w 28"/>
                  <a:gd name="T39" fmla="*/ 0 h 11"/>
                  <a:gd name="T40" fmla="*/ 2147483647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22" y="6"/>
                    </a:lnTo>
                    <a:lnTo>
                      <a:pt x="11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34" name="Freeform 1539"/>
              <p:cNvSpPr>
                <a:spLocks/>
              </p:cNvSpPr>
              <p:nvPr/>
            </p:nvSpPr>
            <p:spPr bwMode="auto">
              <a:xfrm>
                <a:off x="-6226705" y="-6209498"/>
                <a:ext cx="123959" cy="37565"/>
              </a:xfrm>
              <a:custGeom>
                <a:avLst/>
                <a:gdLst>
                  <a:gd name="T0" fmla="*/ 2147483647 w 33"/>
                  <a:gd name="T1" fmla="*/ 0 h 10"/>
                  <a:gd name="T2" fmla="*/ 2147483647 w 33"/>
                  <a:gd name="T3" fmla="*/ 0 h 10"/>
                  <a:gd name="T4" fmla="*/ 2147483647 w 33"/>
                  <a:gd name="T5" fmla="*/ 0 h 10"/>
                  <a:gd name="T6" fmla="*/ 2147483647 w 33"/>
                  <a:gd name="T7" fmla="*/ 2147483647 h 10"/>
                  <a:gd name="T8" fmla="*/ 2147483647 w 33"/>
                  <a:gd name="T9" fmla="*/ 0 h 10"/>
                  <a:gd name="T10" fmla="*/ 2147483647 w 33"/>
                  <a:gd name="T11" fmla="*/ 0 h 10"/>
                  <a:gd name="T12" fmla="*/ 2147483647 w 33"/>
                  <a:gd name="T13" fmla="*/ 2147483647 h 10"/>
                  <a:gd name="T14" fmla="*/ 2147483647 w 33"/>
                  <a:gd name="T15" fmla="*/ 2147483647 h 10"/>
                  <a:gd name="T16" fmla="*/ 2147483647 w 33"/>
                  <a:gd name="T17" fmla="*/ 2147483647 h 10"/>
                  <a:gd name="T18" fmla="*/ 2147483647 w 33"/>
                  <a:gd name="T19" fmla="*/ 2147483647 h 10"/>
                  <a:gd name="T20" fmla="*/ 0 w 33"/>
                  <a:gd name="T21" fmla="*/ 2147483647 h 10"/>
                  <a:gd name="T22" fmla="*/ 2147483647 w 33"/>
                  <a:gd name="T23" fmla="*/ 0 h 10"/>
                  <a:gd name="T24" fmla="*/ 2147483647 w 3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0"/>
                  <a:gd name="T41" fmla="*/ 33 w 3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0">
                    <a:moveTo>
                      <a:pt x="5" y="0"/>
                    </a:moveTo>
                    <a:lnTo>
                      <a:pt x="5" y="0"/>
                    </a:lnTo>
                    <a:lnTo>
                      <a:pt x="11" y="5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33" y="5"/>
                    </a:lnTo>
                    <a:lnTo>
                      <a:pt x="33" y="10"/>
                    </a:lnTo>
                    <a:lnTo>
                      <a:pt x="11" y="10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35" name="Freeform 1540"/>
              <p:cNvSpPr>
                <a:spLocks/>
              </p:cNvSpPr>
              <p:nvPr/>
            </p:nvSpPr>
            <p:spPr bwMode="auto">
              <a:xfrm>
                <a:off x="-6226705" y="-5657295"/>
                <a:ext cx="101421" cy="63860"/>
              </a:xfrm>
              <a:custGeom>
                <a:avLst/>
                <a:gdLst>
                  <a:gd name="T0" fmla="*/ 0 w 27"/>
                  <a:gd name="T1" fmla="*/ 2147483647 h 17"/>
                  <a:gd name="T2" fmla="*/ 0 w 27"/>
                  <a:gd name="T3" fmla="*/ 2147483647 h 17"/>
                  <a:gd name="T4" fmla="*/ 2147483647 w 27"/>
                  <a:gd name="T5" fmla="*/ 2147483647 h 17"/>
                  <a:gd name="T6" fmla="*/ 2147483647 w 27"/>
                  <a:gd name="T7" fmla="*/ 0 h 17"/>
                  <a:gd name="T8" fmla="*/ 2147483647 w 27"/>
                  <a:gd name="T9" fmla="*/ 0 h 17"/>
                  <a:gd name="T10" fmla="*/ 2147483647 w 27"/>
                  <a:gd name="T11" fmla="*/ 2147483647 h 17"/>
                  <a:gd name="T12" fmla="*/ 2147483647 w 27"/>
                  <a:gd name="T13" fmla="*/ 2147483647 h 17"/>
                  <a:gd name="T14" fmla="*/ 2147483647 w 27"/>
                  <a:gd name="T15" fmla="*/ 2147483647 h 17"/>
                  <a:gd name="T16" fmla="*/ 2147483647 w 27"/>
                  <a:gd name="T17" fmla="*/ 2147483647 h 17"/>
                  <a:gd name="T18" fmla="*/ 2147483647 w 27"/>
                  <a:gd name="T19" fmla="*/ 2147483647 h 17"/>
                  <a:gd name="T20" fmla="*/ 2147483647 w 27"/>
                  <a:gd name="T21" fmla="*/ 2147483647 h 17"/>
                  <a:gd name="T22" fmla="*/ 2147483647 w 27"/>
                  <a:gd name="T23" fmla="*/ 2147483647 h 17"/>
                  <a:gd name="T24" fmla="*/ 0 w 27"/>
                  <a:gd name="T25" fmla="*/ 2147483647 h 17"/>
                  <a:gd name="T26" fmla="*/ 0 w 27"/>
                  <a:gd name="T27" fmla="*/ 2147483647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36" name="Freeform 1541"/>
              <p:cNvSpPr>
                <a:spLocks/>
              </p:cNvSpPr>
              <p:nvPr/>
            </p:nvSpPr>
            <p:spPr bwMode="auto">
              <a:xfrm>
                <a:off x="-6369446" y="-5657295"/>
                <a:ext cx="60101" cy="41321"/>
              </a:xfrm>
              <a:custGeom>
                <a:avLst/>
                <a:gdLst>
                  <a:gd name="T0" fmla="*/ 2147483647 w 16"/>
                  <a:gd name="T1" fmla="*/ 0 h 11"/>
                  <a:gd name="T2" fmla="*/ 2147483647 w 16"/>
                  <a:gd name="T3" fmla="*/ 0 h 11"/>
                  <a:gd name="T4" fmla="*/ 2147483647 w 16"/>
                  <a:gd name="T5" fmla="*/ 0 h 11"/>
                  <a:gd name="T6" fmla="*/ 2147483647 w 16"/>
                  <a:gd name="T7" fmla="*/ 0 h 11"/>
                  <a:gd name="T8" fmla="*/ 2147483647 w 16"/>
                  <a:gd name="T9" fmla="*/ 0 h 11"/>
                  <a:gd name="T10" fmla="*/ 2147483647 w 16"/>
                  <a:gd name="T11" fmla="*/ 0 h 11"/>
                  <a:gd name="T12" fmla="*/ 2147483647 w 16"/>
                  <a:gd name="T13" fmla="*/ 2147483647 h 11"/>
                  <a:gd name="T14" fmla="*/ 2147483647 w 16"/>
                  <a:gd name="T15" fmla="*/ 2147483647 h 11"/>
                  <a:gd name="T16" fmla="*/ 2147483647 w 16"/>
                  <a:gd name="T17" fmla="*/ 2147483647 h 11"/>
                  <a:gd name="T18" fmla="*/ 0 w 16"/>
                  <a:gd name="T19" fmla="*/ 2147483647 h 11"/>
                  <a:gd name="T20" fmla="*/ 0 w 16"/>
                  <a:gd name="T21" fmla="*/ 2147483647 h 11"/>
                  <a:gd name="T22" fmla="*/ 2147483647 w 16"/>
                  <a:gd name="T23" fmla="*/ 0 h 11"/>
                  <a:gd name="T24" fmla="*/ 2147483647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37" name="Freeform 1542"/>
              <p:cNvSpPr>
                <a:spLocks/>
              </p:cNvSpPr>
              <p:nvPr/>
            </p:nvSpPr>
            <p:spPr bwMode="auto">
              <a:xfrm>
                <a:off x="-6391984" y="-5593435"/>
                <a:ext cx="105177" cy="41321"/>
              </a:xfrm>
              <a:custGeom>
                <a:avLst/>
                <a:gdLst>
                  <a:gd name="T0" fmla="*/ 2147483647 w 28"/>
                  <a:gd name="T1" fmla="*/ 2147483647 h 11"/>
                  <a:gd name="T2" fmla="*/ 2147483647 w 28"/>
                  <a:gd name="T3" fmla="*/ 2147483647 h 11"/>
                  <a:gd name="T4" fmla="*/ 2147483647 w 28"/>
                  <a:gd name="T5" fmla="*/ 2147483647 h 11"/>
                  <a:gd name="T6" fmla="*/ 0 w 28"/>
                  <a:gd name="T7" fmla="*/ 2147483647 h 11"/>
                  <a:gd name="T8" fmla="*/ 0 w 28"/>
                  <a:gd name="T9" fmla="*/ 2147483647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2147483647 h 11"/>
                  <a:gd name="T18" fmla="*/ 0 w 28"/>
                  <a:gd name="T19" fmla="*/ 2147483647 h 11"/>
                  <a:gd name="T20" fmla="*/ 2147483647 w 28"/>
                  <a:gd name="T21" fmla="*/ 2147483647 h 11"/>
                  <a:gd name="T22" fmla="*/ 2147483647 w 28"/>
                  <a:gd name="T23" fmla="*/ 2147483647 h 11"/>
                  <a:gd name="T24" fmla="*/ 2147483647 w 28"/>
                  <a:gd name="T25" fmla="*/ 0 h 11"/>
                  <a:gd name="T26" fmla="*/ 2147483647 w 28"/>
                  <a:gd name="T27" fmla="*/ 0 h 11"/>
                  <a:gd name="T28" fmla="*/ 2147483647 w 28"/>
                  <a:gd name="T29" fmla="*/ 2147483647 h 11"/>
                  <a:gd name="T30" fmla="*/ 2147483647 w 28"/>
                  <a:gd name="T31" fmla="*/ 2147483647 h 11"/>
                  <a:gd name="T32" fmla="*/ 2147483647 w 28"/>
                  <a:gd name="T33" fmla="*/ 2147483647 h 11"/>
                  <a:gd name="T34" fmla="*/ 2147483647 w 28"/>
                  <a:gd name="T35" fmla="*/ 2147483647 h 11"/>
                  <a:gd name="T36" fmla="*/ 2147483647 w 28"/>
                  <a:gd name="T37" fmla="*/ 2147483647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38" name="Freeform 1543"/>
              <p:cNvSpPr>
                <a:spLocks/>
              </p:cNvSpPr>
              <p:nvPr/>
            </p:nvSpPr>
            <p:spPr bwMode="auto">
              <a:xfrm>
                <a:off x="-6249243" y="-5533331"/>
                <a:ext cx="146497" cy="41321"/>
              </a:xfrm>
              <a:custGeom>
                <a:avLst/>
                <a:gdLst>
                  <a:gd name="T0" fmla="*/ 0 w 39"/>
                  <a:gd name="T1" fmla="*/ 2147483647 h 11"/>
                  <a:gd name="T2" fmla="*/ 0 w 39"/>
                  <a:gd name="T3" fmla="*/ 2147483647 h 11"/>
                  <a:gd name="T4" fmla="*/ 2147483647 w 39"/>
                  <a:gd name="T5" fmla="*/ 0 h 11"/>
                  <a:gd name="T6" fmla="*/ 2147483647 w 39"/>
                  <a:gd name="T7" fmla="*/ 2147483647 h 11"/>
                  <a:gd name="T8" fmla="*/ 2147483647 w 39"/>
                  <a:gd name="T9" fmla="*/ 2147483647 h 11"/>
                  <a:gd name="T10" fmla="*/ 2147483647 w 39"/>
                  <a:gd name="T11" fmla="*/ 2147483647 h 11"/>
                  <a:gd name="T12" fmla="*/ 2147483647 w 39"/>
                  <a:gd name="T13" fmla="*/ 2147483647 h 11"/>
                  <a:gd name="T14" fmla="*/ 2147483647 w 39"/>
                  <a:gd name="T15" fmla="*/ 2147483647 h 11"/>
                  <a:gd name="T16" fmla="*/ 0 w 39"/>
                  <a:gd name="T17" fmla="*/ 2147483647 h 11"/>
                  <a:gd name="T18" fmla="*/ 0 w 39"/>
                  <a:gd name="T19" fmla="*/ 2147483647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39" name="Freeform 1544"/>
              <p:cNvSpPr>
                <a:spLocks/>
              </p:cNvSpPr>
              <p:nvPr/>
            </p:nvSpPr>
            <p:spPr bwMode="auto">
              <a:xfrm>
                <a:off x="-6391984" y="-5533331"/>
                <a:ext cx="105177" cy="41321"/>
              </a:xfrm>
              <a:custGeom>
                <a:avLst/>
                <a:gdLst>
                  <a:gd name="T0" fmla="*/ 2147483647 w 28"/>
                  <a:gd name="T1" fmla="*/ 2147483647 h 11"/>
                  <a:gd name="T2" fmla="*/ 2147483647 w 28"/>
                  <a:gd name="T3" fmla="*/ 2147483647 h 11"/>
                  <a:gd name="T4" fmla="*/ 2147483647 w 28"/>
                  <a:gd name="T5" fmla="*/ 2147483647 h 11"/>
                  <a:gd name="T6" fmla="*/ 2147483647 w 28"/>
                  <a:gd name="T7" fmla="*/ 2147483647 h 11"/>
                  <a:gd name="T8" fmla="*/ 0 w 28"/>
                  <a:gd name="T9" fmla="*/ 2147483647 h 11"/>
                  <a:gd name="T10" fmla="*/ 0 w 28"/>
                  <a:gd name="T11" fmla="*/ 2147483647 h 11"/>
                  <a:gd name="T12" fmla="*/ 0 w 28"/>
                  <a:gd name="T13" fmla="*/ 0 h 11"/>
                  <a:gd name="T14" fmla="*/ 2147483647 w 28"/>
                  <a:gd name="T15" fmla="*/ 0 h 11"/>
                  <a:gd name="T16" fmla="*/ 2147483647 w 28"/>
                  <a:gd name="T17" fmla="*/ 0 h 11"/>
                  <a:gd name="T18" fmla="*/ 2147483647 w 28"/>
                  <a:gd name="T19" fmla="*/ 0 h 11"/>
                  <a:gd name="T20" fmla="*/ 2147483647 w 28"/>
                  <a:gd name="T21" fmla="*/ 2147483647 h 11"/>
                  <a:gd name="T22" fmla="*/ 2147483647 w 28"/>
                  <a:gd name="T23" fmla="*/ 2147483647 h 11"/>
                  <a:gd name="T24" fmla="*/ 2147483647 w 28"/>
                  <a:gd name="T25" fmla="*/ 2147483647 h 11"/>
                  <a:gd name="T26" fmla="*/ 2147483647 w 28"/>
                  <a:gd name="T27" fmla="*/ 2147483647 h 11"/>
                  <a:gd name="T28" fmla="*/ 2147483647 w 28"/>
                  <a:gd name="T29" fmla="*/ 2147483647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40" name="Freeform 1545"/>
              <p:cNvSpPr>
                <a:spLocks/>
              </p:cNvSpPr>
              <p:nvPr/>
            </p:nvSpPr>
            <p:spPr bwMode="auto">
              <a:xfrm>
                <a:off x="-6226705" y="-5469471"/>
                <a:ext cx="123959" cy="37565"/>
              </a:xfrm>
              <a:custGeom>
                <a:avLst/>
                <a:gdLst>
                  <a:gd name="T0" fmla="*/ 2147483647 w 33"/>
                  <a:gd name="T1" fmla="*/ 2147483647 h 10"/>
                  <a:gd name="T2" fmla="*/ 2147483647 w 33"/>
                  <a:gd name="T3" fmla="*/ 2147483647 h 10"/>
                  <a:gd name="T4" fmla="*/ 2147483647 w 33"/>
                  <a:gd name="T5" fmla="*/ 2147483647 h 10"/>
                  <a:gd name="T6" fmla="*/ 0 w 33"/>
                  <a:gd name="T7" fmla="*/ 2147483647 h 10"/>
                  <a:gd name="T8" fmla="*/ 0 w 33"/>
                  <a:gd name="T9" fmla="*/ 2147483647 h 10"/>
                  <a:gd name="T10" fmla="*/ 0 w 33"/>
                  <a:gd name="T11" fmla="*/ 0 h 10"/>
                  <a:gd name="T12" fmla="*/ 0 w 33"/>
                  <a:gd name="T13" fmla="*/ 0 h 10"/>
                  <a:gd name="T14" fmla="*/ 2147483647 w 33"/>
                  <a:gd name="T15" fmla="*/ 0 h 10"/>
                  <a:gd name="T16" fmla="*/ 2147483647 w 33"/>
                  <a:gd name="T17" fmla="*/ 0 h 10"/>
                  <a:gd name="T18" fmla="*/ 2147483647 w 33"/>
                  <a:gd name="T19" fmla="*/ 0 h 10"/>
                  <a:gd name="T20" fmla="*/ 2147483647 w 33"/>
                  <a:gd name="T21" fmla="*/ 0 h 10"/>
                  <a:gd name="T22" fmla="*/ 2147483647 w 33"/>
                  <a:gd name="T23" fmla="*/ 2147483647 h 10"/>
                  <a:gd name="T24" fmla="*/ 2147483647 w 33"/>
                  <a:gd name="T25" fmla="*/ 2147483647 h 10"/>
                  <a:gd name="T26" fmla="*/ 2147483647 w 33"/>
                  <a:gd name="T27" fmla="*/ 2147483647 h 10"/>
                  <a:gd name="T28" fmla="*/ 2147483647 w 33"/>
                  <a:gd name="T29" fmla="*/ 2147483647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41" name="Freeform 1546"/>
              <p:cNvSpPr>
                <a:spLocks/>
              </p:cNvSpPr>
              <p:nvPr/>
            </p:nvSpPr>
            <p:spPr bwMode="auto">
              <a:xfrm>
                <a:off x="-6391984" y="-5469471"/>
                <a:ext cx="123959" cy="37565"/>
              </a:xfrm>
              <a:custGeom>
                <a:avLst/>
                <a:gdLst>
                  <a:gd name="T0" fmla="*/ 0 w 33"/>
                  <a:gd name="T1" fmla="*/ 2147483647 h 10"/>
                  <a:gd name="T2" fmla="*/ 0 w 33"/>
                  <a:gd name="T3" fmla="*/ 2147483647 h 10"/>
                  <a:gd name="T4" fmla="*/ 0 w 33"/>
                  <a:gd name="T5" fmla="*/ 0 h 10"/>
                  <a:gd name="T6" fmla="*/ 2147483647 w 33"/>
                  <a:gd name="T7" fmla="*/ 0 h 10"/>
                  <a:gd name="T8" fmla="*/ 2147483647 w 33"/>
                  <a:gd name="T9" fmla="*/ 0 h 10"/>
                  <a:gd name="T10" fmla="*/ 2147483647 w 33"/>
                  <a:gd name="T11" fmla="*/ 0 h 10"/>
                  <a:gd name="T12" fmla="*/ 2147483647 w 33"/>
                  <a:gd name="T13" fmla="*/ 2147483647 h 10"/>
                  <a:gd name="T14" fmla="*/ 2147483647 w 33"/>
                  <a:gd name="T15" fmla="*/ 2147483647 h 10"/>
                  <a:gd name="T16" fmla="*/ 2147483647 w 33"/>
                  <a:gd name="T17" fmla="*/ 2147483647 h 10"/>
                  <a:gd name="T18" fmla="*/ 0 w 33"/>
                  <a:gd name="T19" fmla="*/ 2147483647 h 10"/>
                  <a:gd name="T20" fmla="*/ 0 w 33"/>
                  <a:gd name="T21" fmla="*/ 2147483647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42" name="Freeform 1547"/>
              <p:cNvSpPr>
                <a:spLocks/>
              </p:cNvSpPr>
              <p:nvPr/>
            </p:nvSpPr>
            <p:spPr bwMode="auto">
              <a:xfrm>
                <a:off x="-6185385" y="-5409367"/>
                <a:ext cx="101421" cy="41321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2147483647 w 27"/>
                  <a:gd name="T5" fmla="*/ 0 h 11"/>
                  <a:gd name="T6" fmla="*/ 2147483647 w 27"/>
                  <a:gd name="T7" fmla="*/ 0 h 11"/>
                  <a:gd name="T8" fmla="*/ 2147483647 w 27"/>
                  <a:gd name="T9" fmla="*/ 0 h 11"/>
                  <a:gd name="T10" fmla="*/ 2147483647 w 27"/>
                  <a:gd name="T11" fmla="*/ 0 h 11"/>
                  <a:gd name="T12" fmla="*/ 2147483647 w 27"/>
                  <a:gd name="T13" fmla="*/ 2147483647 h 11"/>
                  <a:gd name="T14" fmla="*/ 2147483647 w 27"/>
                  <a:gd name="T15" fmla="*/ 2147483647 h 11"/>
                  <a:gd name="T16" fmla="*/ 2147483647 w 27"/>
                  <a:gd name="T17" fmla="*/ 2147483647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43" name="Freeform 1548"/>
              <p:cNvSpPr>
                <a:spLocks/>
              </p:cNvSpPr>
              <p:nvPr/>
            </p:nvSpPr>
            <p:spPr bwMode="auto">
              <a:xfrm>
                <a:off x="-6391984" y="-5431906"/>
                <a:ext cx="123959" cy="63860"/>
              </a:xfrm>
              <a:custGeom>
                <a:avLst/>
                <a:gdLst>
                  <a:gd name="T0" fmla="*/ 2147483647 w 33"/>
                  <a:gd name="T1" fmla="*/ 2147483647 h 17"/>
                  <a:gd name="T2" fmla="*/ 2147483647 w 33"/>
                  <a:gd name="T3" fmla="*/ 2147483647 h 17"/>
                  <a:gd name="T4" fmla="*/ 2147483647 w 33"/>
                  <a:gd name="T5" fmla="*/ 2147483647 h 17"/>
                  <a:gd name="T6" fmla="*/ 2147483647 w 33"/>
                  <a:gd name="T7" fmla="*/ 2147483647 h 17"/>
                  <a:gd name="T8" fmla="*/ 0 w 33"/>
                  <a:gd name="T9" fmla="*/ 2147483647 h 17"/>
                  <a:gd name="T10" fmla="*/ 0 w 33"/>
                  <a:gd name="T11" fmla="*/ 2147483647 h 17"/>
                  <a:gd name="T12" fmla="*/ 0 w 33"/>
                  <a:gd name="T13" fmla="*/ 2147483647 h 17"/>
                  <a:gd name="T14" fmla="*/ 2147483647 w 33"/>
                  <a:gd name="T15" fmla="*/ 0 h 17"/>
                  <a:gd name="T16" fmla="*/ 2147483647 w 33"/>
                  <a:gd name="T17" fmla="*/ 2147483647 h 17"/>
                  <a:gd name="T18" fmla="*/ 2147483647 w 33"/>
                  <a:gd name="T19" fmla="*/ 2147483647 h 17"/>
                  <a:gd name="T20" fmla="*/ 2147483647 w 33"/>
                  <a:gd name="T21" fmla="*/ 2147483647 h 17"/>
                  <a:gd name="T22" fmla="*/ 2147483647 w 33"/>
                  <a:gd name="T23" fmla="*/ 2147483647 h 17"/>
                  <a:gd name="T24" fmla="*/ 2147483647 w 33"/>
                  <a:gd name="T25" fmla="*/ 2147483647 h 17"/>
                  <a:gd name="T26" fmla="*/ 2147483647 w 33"/>
                  <a:gd name="T27" fmla="*/ 2147483647 h 17"/>
                  <a:gd name="T28" fmla="*/ 2147483647 w 33"/>
                  <a:gd name="T29" fmla="*/ 214748364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44" name="Freeform 1549"/>
              <p:cNvSpPr>
                <a:spLocks/>
              </p:cNvSpPr>
              <p:nvPr/>
            </p:nvSpPr>
            <p:spPr bwMode="auto">
              <a:xfrm>
                <a:off x="-6249243" y="-5368046"/>
                <a:ext cx="146497" cy="41321"/>
              </a:xfrm>
              <a:custGeom>
                <a:avLst/>
                <a:gdLst>
                  <a:gd name="T0" fmla="*/ 2147483647 w 39"/>
                  <a:gd name="T1" fmla="*/ 0 h 11"/>
                  <a:gd name="T2" fmla="*/ 2147483647 w 39"/>
                  <a:gd name="T3" fmla="*/ 0 h 11"/>
                  <a:gd name="T4" fmla="*/ 2147483647 w 39"/>
                  <a:gd name="T5" fmla="*/ 2147483647 h 11"/>
                  <a:gd name="T6" fmla="*/ 2147483647 w 39"/>
                  <a:gd name="T7" fmla="*/ 2147483647 h 11"/>
                  <a:gd name="T8" fmla="*/ 2147483647 w 39"/>
                  <a:gd name="T9" fmla="*/ 2147483647 h 11"/>
                  <a:gd name="T10" fmla="*/ 0 w 39"/>
                  <a:gd name="T11" fmla="*/ 2147483647 h 11"/>
                  <a:gd name="T12" fmla="*/ 0 w 39"/>
                  <a:gd name="T13" fmla="*/ 2147483647 h 11"/>
                  <a:gd name="T14" fmla="*/ 0 w 39"/>
                  <a:gd name="T15" fmla="*/ 2147483647 h 11"/>
                  <a:gd name="T16" fmla="*/ 2147483647 w 39"/>
                  <a:gd name="T17" fmla="*/ 0 h 11"/>
                  <a:gd name="T18" fmla="*/ 2147483647 w 39"/>
                  <a:gd name="T19" fmla="*/ 0 h 11"/>
                  <a:gd name="T20" fmla="*/ 2147483647 w 39"/>
                  <a:gd name="T21" fmla="*/ 2147483647 h 11"/>
                  <a:gd name="T22" fmla="*/ 2147483647 w 39"/>
                  <a:gd name="T23" fmla="*/ 0 h 11"/>
                  <a:gd name="T24" fmla="*/ 2147483647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45" name="Freeform 1550"/>
              <p:cNvSpPr>
                <a:spLocks/>
              </p:cNvSpPr>
              <p:nvPr/>
            </p:nvSpPr>
            <p:spPr bwMode="auto">
              <a:xfrm>
                <a:off x="-6391984" y="-5307942"/>
                <a:ext cx="123959" cy="22539"/>
              </a:xfrm>
              <a:custGeom>
                <a:avLst/>
                <a:gdLst>
                  <a:gd name="T0" fmla="*/ 0 w 33"/>
                  <a:gd name="T1" fmla="*/ 0 h 6"/>
                  <a:gd name="T2" fmla="*/ 0 w 33"/>
                  <a:gd name="T3" fmla="*/ 0 h 6"/>
                  <a:gd name="T4" fmla="*/ 2147483647 w 33"/>
                  <a:gd name="T5" fmla="*/ 0 h 6"/>
                  <a:gd name="T6" fmla="*/ 2147483647 w 33"/>
                  <a:gd name="T7" fmla="*/ 0 h 6"/>
                  <a:gd name="T8" fmla="*/ 2147483647 w 33"/>
                  <a:gd name="T9" fmla="*/ 0 h 6"/>
                  <a:gd name="T10" fmla="*/ 2147483647 w 33"/>
                  <a:gd name="T11" fmla="*/ 2147483647 h 6"/>
                  <a:gd name="T12" fmla="*/ 2147483647 w 33"/>
                  <a:gd name="T13" fmla="*/ 2147483647 h 6"/>
                  <a:gd name="T14" fmla="*/ 2147483647 w 33"/>
                  <a:gd name="T15" fmla="*/ 2147483647 h 6"/>
                  <a:gd name="T16" fmla="*/ 2147483647 w 33"/>
                  <a:gd name="T17" fmla="*/ 2147483647 h 6"/>
                  <a:gd name="T18" fmla="*/ 2147483647 w 33"/>
                  <a:gd name="T19" fmla="*/ 2147483647 h 6"/>
                  <a:gd name="T20" fmla="*/ 2147483647 w 33"/>
                  <a:gd name="T21" fmla="*/ 2147483647 h 6"/>
                  <a:gd name="T22" fmla="*/ 0 w 33"/>
                  <a:gd name="T23" fmla="*/ 2147483647 h 6"/>
                  <a:gd name="T24" fmla="*/ 0 w 33"/>
                  <a:gd name="T25" fmla="*/ 0 h 6"/>
                  <a:gd name="T26" fmla="*/ 0 w 33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6"/>
                  <a:gd name="T44" fmla="*/ 33 w 33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6"/>
                    </a:lnTo>
                    <a:lnTo>
                      <a:pt x="28" y="6"/>
                    </a:lnTo>
                    <a:lnTo>
                      <a:pt x="17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46" name="Freeform 1551"/>
              <p:cNvSpPr>
                <a:spLocks/>
              </p:cNvSpPr>
              <p:nvPr/>
            </p:nvSpPr>
            <p:spPr bwMode="auto">
              <a:xfrm>
                <a:off x="-6249243" y="-5307942"/>
                <a:ext cx="105177" cy="41321"/>
              </a:xfrm>
              <a:custGeom>
                <a:avLst/>
                <a:gdLst>
                  <a:gd name="T0" fmla="*/ 2147483647 w 28"/>
                  <a:gd name="T1" fmla="*/ 0 h 11"/>
                  <a:gd name="T2" fmla="*/ 2147483647 w 28"/>
                  <a:gd name="T3" fmla="*/ 0 h 11"/>
                  <a:gd name="T4" fmla="*/ 2147483647 w 28"/>
                  <a:gd name="T5" fmla="*/ 2147483647 h 11"/>
                  <a:gd name="T6" fmla="*/ 2147483647 w 28"/>
                  <a:gd name="T7" fmla="*/ 2147483647 h 11"/>
                  <a:gd name="T8" fmla="*/ 2147483647 w 28"/>
                  <a:gd name="T9" fmla="*/ 2147483647 h 11"/>
                  <a:gd name="T10" fmla="*/ 0 w 28"/>
                  <a:gd name="T11" fmla="*/ 2147483647 h 11"/>
                  <a:gd name="T12" fmla="*/ 0 w 28"/>
                  <a:gd name="T13" fmla="*/ 2147483647 h 11"/>
                  <a:gd name="T14" fmla="*/ 0 w 28"/>
                  <a:gd name="T15" fmla="*/ 0 h 11"/>
                  <a:gd name="T16" fmla="*/ 2147483647 w 28"/>
                  <a:gd name="T17" fmla="*/ 0 h 11"/>
                  <a:gd name="T18" fmla="*/ 2147483647 w 28"/>
                  <a:gd name="T19" fmla="*/ 0 h 11"/>
                  <a:gd name="T20" fmla="*/ 2147483647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47" name="Freeform 1552"/>
              <p:cNvSpPr>
                <a:spLocks/>
              </p:cNvSpPr>
              <p:nvPr/>
            </p:nvSpPr>
            <p:spPr bwMode="auto">
              <a:xfrm>
                <a:off x="-6433304" y="-5266621"/>
                <a:ext cx="146497" cy="41321"/>
              </a:xfrm>
              <a:custGeom>
                <a:avLst/>
                <a:gdLst>
                  <a:gd name="T0" fmla="*/ 2147483647 w 39"/>
                  <a:gd name="T1" fmla="*/ 2147483647 h 11"/>
                  <a:gd name="T2" fmla="*/ 2147483647 w 39"/>
                  <a:gd name="T3" fmla="*/ 2147483647 h 11"/>
                  <a:gd name="T4" fmla="*/ 2147483647 w 39"/>
                  <a:gd name="T5" fmla="*/ 2147483647 h 11"/>
                  <a:gd name="T6" fmla="*/ 2147483647 w 39"/>
                  <a:gd name="T7" fmla="*/ 2147483647 h 11"/>
                  <a:gd name="T8" fmla="*/ 2147483647 w 39"/>
                  <a:gd name="T9" fmla="*/ 2147483647 h 11"/>
                  <a:gd name="T10" fmla="*/ 0 w 39"/>
                  <a:gd name="T11" fmla="*/ 2147483647 h 11"/>
                  <a:gd name="T12" fmla="*/ 0 w 39"/>
                  <a:gd name="T13" fmla="*/ 2147483647 h 11"/>
                  <a:gd name="T14" fmla="*/ 2147483647 w 39"/>
                  <a:gd name="T15" fmla="*/ 0 h 11"/>
                  <a:gd name="T16" fmla="*/ 2147483647 w 39"/>
                  <a:gd name="T17" fmla="*/ 0 h 11"/>
                  <a:gd name="T18" fmla="*/ 2147483647 w 39"/>
                  <a:gd name="T19" fmla="*/ 2147483647 h 11"/>
                  <a:gd name="T20" fmla="*/ 2147483647 w 39"/>
                  <a:gd name="T21" fmla="*/ 2147483647 h 11"/>
                  <a:gd name="T22" fmla="*/ 2147483647 w 39"/>
                  <a:gd name="T23" fmla="*/ 2147483647 h 11"/>
                  <a:gd name="T24" fmla="*/ 2147483647 w 39"/>
                  <a:gd name="T25" fmla="*/ 2147483647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48" name="Freeform 1553"/>
              <p:cNvSpPr>
                <a:spLocks/>
              </p:cNvSpPr>
              <p:nvPr/>
            </p:nvSpPr>
            <p:spPr bwMode="auto">
              <a:xfrm>
                <a:off x="-6226705" y="-5266621"/>
                <a:ext cx="123959" cy="41321"/>
              </a:xfrm>
              <a:custGeom>
                <a:avLst/>
                <a:gdLst>
                  <a:gd name="T0" fmla="*/ 0 w 33"/>
                  <a:gd name="T1" fmla="*/ 2147483647 h 11"/>
                  <a:gd name="T2" fmla="*/ 0 w 33"/>
                  <a:gd name="T3" fmla="*/ 2147483647 h 11"/>
                  <a:gd name="T4" fmla="*/ 0 w 33"/>
                  <a:gd name="T5" fmla="*/ 2147483647 h 11"/>
                  <a:gd name="T6" fmla="*/ 2147483647 w 33"/>
                  <a:gd name="T7" fmla="*/ 2147483647 h 11"/>
                  <a:gd name="T8" fmla="*/ 2147483647 w 33"/>
                  <a:gd name="T9" fmla="*/ 0 h 11"/>
                  <a:gd name="T10" fmla="*/ 2147483647 w 33"/>
                  <a:gd name="T11" fmla="*/ 2147483647 h 11"/>
                  <a:gd name="T12" fmla="*/ 2147483647 w 33"/>
                  <a:gd name="T13" fmla="*/ 2147483647 h 11"/>
                  <a:gd name="T14" fmla="*/ 2147483647 w 33"/>
                  <a:gd name="T15" fmla="*/ 2147483647 h 11"/>
                  <a:gd name="T16" fmla="*/ 2147483647 w 33"/>
                  <a:gd name="T17" fmla="*/ 2147483647 h 11"/>
                  <a:gd name="T18" fmla="*/ 2147483647 w 33"/>
                  <a:gd name="T19" fmla="*/ 2147483647 h 11"/>
                  <a:gd name="T20" fmla="*/ 2147483647 w 33"/>
                  <a:gd name="T21" fmla="*/ 2147483647 h 11"/>
                  <a:gd name="T22" fmla="*/ 2147483647 w 33"/>
                  <a:gd name="T23" fmla="*/ 2147483647 h 11"/>
                  <a:gd name="T24" fmla="*/ 0 w 33"/>
                  <a:gd name="T25" fmla="*/ 2147483647 h 11"/>
                  <a:gd name="T26" fmla="*/ 0 w 33"/>
                  <a:gd name="T27" fmla="*/ 2147483647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49" name="Freeform 1554"/>
              <p:cNvSpPr>
                <a:spLocks/>
              </p:cNvSpPr>
              <p:nvPr/>
            </p:nvSpPr>
            <p:spPr bwMode="auto">
              <a:xfrm>
                <a:off x="-6249243" y="-5202761"/>
                <a:ext cx="206599" cy="41321"/>
              </a:xfrm>
              <a:custGeom>
                <a:avLst/>
                <a:gdLst>
                  <a:gd name="T0" fmla="*/ 2147483647 w 55"/>
                  <a:gd name="T1" fmla="*/ 2147483647 h 11"/>
                  <a:gd name="T2" fmla="*/ 2147483647 w 55"/>
                  <a:gd name="T3" fmla="*/ 2147483647 h 11"/>
                  <a:gd name="T4" fmla="*/ 2147483647 w 55"/>
                  <a:gd name="T5" fmla="*/ 2147483647 h 11"/>
                  <a:gd name="T6" fmla="*/ 2147483647 w 55"/>
                  <a:gd name="T7" fmla="*/ 2147483647 h 11"/>
                  <a:gd name="T8" fmla="*/ 0 w 55"/>
                  <a:gd name="T9" fmla="*/ 0 h 11"/>
                  <a:gd name="T10" fmla="*/ 0 w 55"/>
                  <a:gd name="T11" fmla="*/ 0 h 11"/>
                  <a:gd name="T12" fmla="*/ 2147483647 w 55"/>
                  <a:gd name="T13" fmla="*/ 0 h 11"/>
                  <a:gd name="T14" fmla="*/ 2147483647 w 55"/>
                  <a:gd name="T15" fmla="*/ 2147483647 h 11"/>
                  <a:gd name="T16" fmla="*/ 2147483647 w 55"/>
                  <a:gd name="T17" fmla="*/ 2147483647 h 11"/>
                  <a:gd name="T18" fmla="*/ 2147483647 w 55"/>
                  <a:gd name="T19" fmla="*/ 2147483647 h 11"/>
                  <a:gd name="T20" fmla="*/ 2147483647 w 55"/>
                  <a:gd name="T21" fmla="*/ 2147483647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50" name="Freeform 1555"/>
              <p:cNvSpPr>
                <a:spLocks/>
              </p:cNvSpPr>
              <p:nvPr/>
            </p:nvSpPr>
            <p:spPr bwMode="auto">
              <a:xfrm>
                <a:off x="-6391984" y="-5202761"/>
                <a:ext cx="123959" cy="41321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2147483647 w 33"/>
                  <a:gd name="T5" fmla="*/ 0 h 11"/>
                  <a:gd name="T6" fmla="*/ 2147483647 w 33"/>
                  <a:gd name="T7" fmla="*/ 0 h 11"/>
                  <a:gd name="T8" fmla="*/ 2147483647 w 33"/>
                  <a:gd name="T9" fmla="*/ 0 h 11"/>
                  <a:gd name="T10" fmla="*/ 2147483647 w 33"/>
                  <a:gd name="T11" fmla="*/ 0 h 11"/>
                  <a:gd name="T12" fmla="*/ 2147483647 w 33"/>
                  <a:gd name="T13" fmla="*/ 0 h 11"/>
                  <a:gd name="T14" fmla="*/ 2147483647 w 33"/>
                  <a:gd name="T15" fmla="*/ 2147483647 h 11"/>
                  <a:gd name="T16" fmla="*/ 2147483647 w 33"/>
                  <a:gd name="T17" fmla="*/ 2147483647 h 11"/>
                  <a:gd name="T18" fmla="*/ 2147483647 w 33"/>
                  <a:gd name="T19" fmla="*/ 2147483647 h 11"/>
                  <a:gd name="T20" fmla="*/ 2147483647 w 33"/>
                  <a:gd name="T21" fmla="*/ 2147483647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51" name="Freeform 1556"/>
              <p:cNvSpPr>
                <a:spLocks/>
              </p:cNvSpPr>
              <p:nvPr/>
            </p:nvSpPr>
            <p:spPr bwMode="auto">
              <a:xfrm>
                <a:off x="-6249243" y="-5142657"/>
                <a:ext cx="206599" cy="22539"/>
              </a:xfrm>
              <a:custGeom>
                <a:avLst/>
                <a:gdLst>
                  <a:gd name="T0" fmla="*/ 2147483647 w 55"/>
                  <a:gd name="T1" fmla="*/ 2147483647 h 6"/>
                  <a:gd name="T2" fmla="*/ 2147483647 w 55"/>
                  <a:gd name="T3" fmla="*/ 2147483647 h 6"/>
                  <a:gd name="T4" fmla="*/ 2147483647 w 55"/>
                  <a:gd name="T5" fmla="*/ 2147483647 h 6"/>
                  <a:gd name="T6" fmla="*/ 2147483647 w 55"/>
                  <a:gd name="T7" fmla="*/ 2147483647 h 6"/>
                  <a:gd name="T8" fmla="*/ 2147483647 w 55"/>
                  <a:gd name="T9" fmla="*/ 2147483647 h 6"/>
                  <a:gd name="T10" fmla="*/ 0 w 55"/>
                  <a:gd name="T11" fmla="*/ 0 h 6"/>
                  <a:gd name="T12" fmla="*/ 0 w 55"/>
                  <a:gd name="T13" fmla="*/ 0 h 6"/>
                  <a:gd name="T14" fmla="*/ 2147483647 w 55"/>
                  <a:gd name="T15" fmla="*/ 0 h 6"/>
                  <a:gd name="T16" fmla="*/ 2147483647 w 55"/>
                  <a:gd name="T17" fmla="*/ 0 h 6"/>
                  <a:gd name="T18" fmla="*/ 2147483647 w 55"/>
                  <a:gd name="T19" fmla="*/ 2147483647 h 6"/>
                  <a:gd name="T20" fmla="*/ 2147483647 w 55"/>
                  <a:gd name="T21" fmla="*/ 2147483647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6"/>
                  <a:gd name="T35" fmla="*/ 55 w 55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6">
                    <a:moveTo>
                      <a:pt x="55" y="6"/>
                    </a:moveTo>
                    <a:lnTo>
                      <a:pt x="55" y="6"/>
                    </a:lnTo>
                    <a:lnTo>
                      <a:pt x="39" y="6"/>
                    </a:lnTo>
                    <a:lnTo>
                      <a:pt x="22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52" name="Freeform 1557"/>
              <p:cNvSpPr>
                <a:spLocks/>
              </p:cNvSpPr>
              <p:nvPr/>
            </p:nvSpPr>
            <p:spPr bwMode="auto">
              <a:xfrm>
                <a:off x="-6391984" y="-5161440"/>
                <a:ext cx="105177" cy="41321"/>
              </a:xfrm>
              <a:custGeom>
                <a:avLst/>
                <a:gdLst>
                  <a:gd name="T0" fmla="*/ 2147483647 w 28"/>
                  <a:gd name="T1" fmla="*/ 0 h 11"/>
                  <a:gd name="T2" fmla="*/ 2147483647 w 28"/>
                  <a:gd name="T3" fmla="*/ 0 h 11"/>
                  <a:gd name="T4" fmla="*/ 2147483647 w 28"/>
                  <a:gd name="T5" fmla="*/ 2147483647 h 11"/>
                  <a:gd name="T6" fmla="*/ 2147483647 w 28"/>
                  <a:gd name="T7" fmla="*/ 2147483647 h 11"/>
                  <a:gd name="T8" fmla="*/ 2147483647 w 28"/>
                  <a:gd name="T9" fmla="*/ 2147483647 h 11"/>
                  <a:gd name="T10" fmla="*/ 2147483647 w 28"/>
                  <a:gd name="T11" fmla="*/ 2147483647 h 11"/>
                  <a:gd name="T12" fmla="*/ 2147483647 w 28"/>
                  <a:gd name="T13" fmla="*/ 2147483647 h 11"/>
                  <a:gd name="T14" fmla="*/ 2147483647 w 28"/>
                  <a:gd name="T15" fmla="*/ 2147483647 h 11"/>
                  <a:gd name="T16" fmla="*/ 2147483647 w 28"/>
                  <a:gd name="T17" fmla="*/ 2147483647 h 11"/>
                  <a:gd name="T18" fmla="*/ 2147483647 w 28"/>
                  <a:gd name="T19" fmla="*/ 2147483647 h 11"/>
                  <a:gd name="T20" fmla="*/ 0 w 28"/>
                  <a:gd name="T21" fmla="*/ 2147483647 h 11"/>
                  <a:gd name="T22" fmla="*/ 0 w 28"/>
                  <a:gd name="T23" fmla="*/ 2147483647 h 11"/>
                  <a:gd name="T24" fmla="*/ 0 w 28"/>
                  <a:gd name="T25" fmla="*/ 2147483647 h 11"/>
                  <a:gd name="T26" fmla="*/ 0 w 28"/>
                  <a:gd name="T27" fmla="*/ 2147483647 h 11"/>
                  <a:gd name="T28" fmla="*/ 0 w 28"/>
                  <a:gd name="T29" fmla="*/ 2147483647 h 11"/>
                  <a:gd name="T30" fmla="*/ 0 w 28"/>
                  <a:gd name="T31" fmla="*/ 0 h 11"/>
                  <a:gd name="T32" fmla="*/ 0 w 28"/>
                  <a:gd name="T33" fmla="*/ 0 h 11"/>
                  <a:gd name="T34" fmla="*/ 2147483647 w 28"/>
                  <a:gd name="T35" fmla="*/ 2147483647 h 11"/>
                  <a:gd name="T36" fmla="*/ 2147483647 w 28"/>
                  <a:gd name="T37" fmla="*/ 2147483647 h 11"/>
                  <a:gd name="T38" fmla="*/ 2147483647 w 28"/>
                  <a:gd name="T39" fmla="*/ 0 h 11"/>
                  <a:gd name="T40" fmla="*/ 2147483647 w 28"/>
                  <a:gd name="T41" fmla="*/ 0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1"/>
                  <a:gd name="T65" fmla="*/ 28 w 28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7" y="5"/>
                    </a:lnTo>
                    <a:lnTo>
                      <a:pt x="22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53" name="Freeform 1558"/>
              <p:cNvSpPr>
                <a:spLocks/>
              </p:cNvSpPr>
              <p:nvPr/>
            </p:nvSpPr>
            <p:spPr bwMode="auto">
              <a:xfrm>
                <a:off x="-6226705" y="-5593435"/>
                <a:ext cx="123959" cy="41321"/>
              </a:xfrm>
              <a:custGeom>
                <a:avLst/>
                <a:gdLst>
                  <a:gd name="T0" fmla="*/ 2147483647 w 33"/>
                  <a:gd name="T1" fmla="*/ 0 h 11"/>
                  <a:gd name="T2" fmla="*/ 2147483647 w 33"/>
                  <a:gd name="T3" fmla="*/ 0 h 11"/>
                  <a:gd name="T4" fmla="*/ 2147483647 w 33"/>
                  <a:gd name="T5" fmla="*/ 2147483647 h 11"/>
                  <a:gd name="T6" fmla="*/ 2147483647 w 33"/>
                  <a:gd name="T7" fmla="*/ 2147483647 h 11"/>
                  <a:gd name="T8" fmla="*/ 2147483647 w 33"/>
                  <a:gd name="T9" fmla="*/ 2147483647 h 11"/>
                  <a:gd name="T10" fmla="*/ 2147483647 w 33"/>
                  <a:gd name="T11" fmla="*/ 2147483647 h 11"/>
                  <a:gd name="T12" fmla="*/ 2147483647 w 33"/>
                  <a:gd name="T13" fmla="*/ 2147483647 h 11"/>
                  <a:gd name="T14" fmla="*/ 2147483647 w 33"/>
                  <a:gd name="T15" fmla="*/ 2147483647 h 11"/>
                  <a:gd name="T16" fmla="*/ 2147483647 w 33"/>
                  <a:gd name="T17" fmla="*/ 2147483647 h 11"/>
                  <a:gd name="T18" fmla="*/ 2147483647 w 33"/>
                  <a:gd name="T19" fmla="*/ 2147483647 h 11"/>
                  <a:gd name="T20" fmla="*/ 0 w 33"/>
                  <a:gd name="T21" fmla="*/ 2147483647 h 11"/>
                  <a:gd name="T22" fmla="*/ 2147483647 w 33"/>
                  <a:gd name="T23" fmla="*/ 0 h 11"/>
                  <a:gd name="T24" fmla="*/ 2147483647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54" name="Freeform 1559"/>
              <p:cNvSpPr>
                <a:spLocks/>
              </p:cNvSpPr>
              <p:nvPr/>
            </p:nvSpPr>
            <p:spPr bwMode="auto">
              <a:xfrm>
                <a:off x="-6226705" y="-5657295"/>
                <a:ext cx="101421" cy="63860"/>
              </a:xfrm>
              <a:custGeom>
                <a:avLst/>
                <a:gdLst>
                  <a:gd name="T0" fmla="*/ 0 w 27"/>
                  <a:gd name="T1" fmla="*/ 2147483647 h 17"/>
                  <a:gd name="T2" fmla="*/ 0 w 27"/>
                  <a:gd name="T3" fmla="*/ 2147483647 h 17"/>
                  <a:gd name="T4" fmla="*/ 2147483647 w 27"/>
                  <a:gd name="T5" fmla="*/ 2147483647 h 17"/>
                  <a:gd name="T6" fmla="*/ 2147483647 w 27"/>
                  <a:gd name="T7" fmla="*/ 0 h 17"/>
                  <a:gd name="T8" fmla="*/ 2147483647 w 27"/>
                  <a:gd name="T9" fmla="*/ 0 h 17"/>
                  <a:gd name="T10" fmla="*/ 2147483647 w 27"/>
                  <a:gd name="T11" fmla="*/ 2147483647 h 17"/>
                  <a:gd name="T12" fmla="*/ 2147483647 w 27"/>
                  <a:gd name="T13" fmla="*/ 2147483647 h 17"/>
                  <a:gd name="T14" fmla="*/ 2147483647 w 27"/>
                  <a:gd name="T15" fmla="*/ 2147483647 h 17"/>
                  <a:gd name="T16" fmla="*/ 2147483647 w 27"/>
                  <a:gd name="T17" fmla="*/ 2147483647 h 17"/>
                  <a:gd name="T18" fmla="*/ 2147483647 w 27"/>
                  <a:gd name="T19" fmla="*/ 2147483647 h 17"/>
                  <a:gd name="T20" fmla="*/ 2147483647 w 27"/>
                  <a:gd name="T21" fmla="*/ 2147483647 h 17"/>
                  <a:gd name="T22" fmla="*/ 2147483647 w 27"/>
                  <a:gd name="T23" fmla="*/ 2147483647 h 17"/>
                  <a:gd name="T24" fmla="*/ 0 w 27"/>
                  <a:gd name="T25" fmla="*/ 2147483647 h 17"/>
                  <a:gd name="T26" fmla="*/ 0 w 27"/>
                  <a:gd name="T27" fmla="*/ 2147483647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17"/>
                  <a:gd name="T44" fmla="*/ 27 w 2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17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11" y="6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55" name="Freeform 1560"/>
              <p:cNvSpPr>
                <a:spLocks/>
              </p:cNvSpPr>
              <p:nvPr/>
            </p:nvSpPr>
            <p:spPr bwMode="auto">
              <a:xfrm>
                <a:off x="-6369446" y="-5657295"/>
                <a:ext cx="60101" cy="41321"/>
              </a:xfrm>
              <a:custGeom>
                <a:avLst/>
                <a:gdLst>
                  <a:gd name="T0" fmla="*/ 2147483647 w 16"/>
                  <a:gd name="T1" fmla="*/ 0 h 11"/>
                  <a:gd name="T2" fmla="*/ 2147483647 w 16"/>
                  <a:gd name="T3" fmla="*/ 0 h 11"/>
                  <a:gd name="T4" fmla="*/ 2147483647 w 16"/>
                  <a:gd name="T5" fmla="*/ 0 h 11"/>
                  <a:gd name="T6" fmla="*/ 2147483647 w 16"/>
                  <a:gd name="T7" fmla="*/ 0 h 11"/>
                  <a:gd name="T8" fmla="*/ 2147483647 w 16"/>
                  <a:gd name="T9" fmla="*/ 0 h 11"/>
                  <a:gd name="T10" fmla="*/ 2147483647 w 16"/>
                  <a:gd name="T11" fmla="*/ 0 h 11"/>
                  <a:gd name="T12" fmla="*/ 2147483647 w 16"/>
                  <a:gd name="T13" fmla="*/ 2147483647 h 11"/>
                  <a:gd name="T14" fmla="*/ 2147483647 w 16"/>
                  <a:gd name="T15" fmla="*/ 2147483647 h 11"/>
                  <a:gd name="T16" fmla="*/ 2147483647 w 16"/>
                  <a:gd name="T17" fmla="*/ 2147483647 h 11"/>
                  <a:gd name="T18" fmla="*/ 0 w 16"/>
                  <a:gd name="T19" fmla="*/ 2147483647 h 11"/>
                  <a:gd name="T20" fmla="*/ 0 w 16"/>
                  <a:gd name="T21" fmla="*/ 2147483647 h 11"/>
                  <a:gd name="T22" fmla="*/ 2147483647 w 16"/>
                  <a:gd name="T23" fmla="*/ 0 h 11"/>
                  <a:gd name="T24" fmla="*/ 2147483647 w 16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1"/>
                  <a:gd name="T41" fmla="*/ 16 w 16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1">
                    <a:moveTo>
                      <a:pt x="5" y="0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16" y="11"/>
                    </a:lnTo>
                    <a:lnTo>
                      <a:pt x="5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56" name="Freeform 1561"/>
              <p:cNvSpPr>
                <a:spLocks/>
              </p:cNvSpPr>
              <p:nvPr/>
            </p:nvSpPr>
            <p:spPr bwMode="auto">
              <a:xfrm>
                <a:off x="-6391984" y="-5593435"/>
                <a:ext cx="105177" cy="41321"/>
              </a:xfrm>
              <a:custGeom>
                <a:avLst/>
                <a:gdLst>
                  <a:gd name="T0" fmla="*/ 2147483647 w 28"/>
                  <a:gd name="T1" fmla="*/ 2147483647 h 11"/>
                  <a:gd name="T2" fmla="*/ 2147483647 w 28"/>
                  <a:gd name="T3" fmla="*/ 2147483647 h 11"/>
                  <a:gd name="T4" fmla="*/ 2147483647 w 28"/>
                  <a:gd name="T5" fmla="*/ 2147483647 h 11"/>
                  <a:gd name="T6" fmla="*/ 0 w 28"/>
                  <a:gd name="T7" fmla="*/ 2147483647 h 11"/>
                  <a:gd name="T8" fmla="*/ 0 w 28"/>
                  <a:gd name="T9" fmla="*/ 2147483647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2147483647 h 11"/>
                  <a:gd name="T18" fmla="*/ 0 w 28"/>
                  <a:gd name="T19" fmla="*/ 2147483647 h 11"/>
                  <a:gd name="T20" fmla="*/ 2147483647 w 28"/>
                  <a:gd name="T21" fmla="*/ 2147483647 h 11"/>
                  <a:gd name="T22" fmla="*/ 2147483647 w 28"/>
                  <a:gd name="T23" fmla="*/ 2147483647 h 11"/>
                  <a:gd name="T24" fmla="*/ 2147483647 w 28"/>
                  <a:gd name="T25" fmla="*/ 0 h 11"/>
                  <a:gd name="T26" fmla="*/ 2147483647 w 28"/>
                  <a:gd name="T27" fmla="*/ 0 h 11"/>
                  <a:gd name="T28" fmla="*/ 2147483647 w 28"/>
                  <a:gd name="T29" fmla="*/ 2147483647 h 11"/>
                  <a:gd name="T30" fmla="*/ 2147483647 w 28"/>
                  <a:gd name="T31" fmla="*/ 2147483647 h 11"/>
                  <a:gd name="T32" fmla="*/ 2147483647 w 28"/>
                  <a:gd name="T33" fmla="*/ 2147483647 h 11"/>
                  <a:gd name="T34" fmla="*/ 2147483647 w 28"/>
                  <a:gd name="T35" fmla="*/ 2147483647 h 11"/>
                  <a:gd name="T36" fmla="*/ 2147483647 w 28"/>
                  <a:gd name="T37" fmla="*/ 2147483647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1"/>
                  <a:gd name="T59" fmla="*/ 28 w 28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17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17" y="5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57" name="Freeform 1562"/>
              <p:cNvSpPr>
                <a:spLocks/>
              </p:cNvSpPr>
              <p:nvPr/>
            </p:nvSpPr>
            <p:spPr bwMode="auto">
              <a:xfrm>
                <a:off x="-6249243" y="-5533331"/>
                <a:ext cx="146497" cy="41321"/>
              </a:xfrm>
              <a:custGeom>
                <a:avLst/>
                <a:gdLst>
                  <a:gd name="T0" fmla="*/ 0 w 39"/>
                  <a:gd name="T1" fmla="*/ 2147483647 h 11"/>
                  <a:gd name="T2" fmla="*/ 0 w 39"/>
                  <a:gd name="T3" fmla="*/ 2147483647 h 11"/>
                  <a:gd name="T4" fmla="*/ 2147483647 w 39"/>
                  <a:gd name="T5" fmla="*/ 0 h 11"/>
                  <a:gd name="T6" fmla="*/ 2147483647 w 39"/>
                  <a:gd name="T7" fmla="*/ 2147483647 h 11"/>
                  <a:gd name="T8" fmla="*/ 2147483647 w 39"/>
                  <a:gd name="T9" fmla="*/ 2147483647 h 11"/>
                  <a:gd name="T10" fmla="*/ 2147483647 w 39"/>
                  <a:gd name="T11" fmla="*/ 2147483647 h 11"/>
                  <a:gd name="T12" fmla="*/ 2147483647 w 39"/>
                  <a:gd name="T13" fmla="*/ 2147483647 h 11"/>
                  <a:gd name="T14" fmla="*/ 2147483647 w 39"/>
                  <a:gd name="T15" fmla="*/ 2147483647 h 11"/>
                  <a:gd name="T16" fmla="*/ 0 w 39"/>
                  <a:gd name="T17" fmla="*/ 2147483647 h 11"/>
                  <a:gd name="T18" fmla="*/ 0 w 39"/>
                  <a:gd name="T19" fmla="*/ 2147483647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1"/>
                  <a:gd name="T32" fmla="*/ 39 w 3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1">
                    <a:moveTo>
                      <a:pt x="0" y="6"/>
                    </a:moveTo>
                    <a:lnTo>
                      <a:pt x="0" y="6"/>
                    </a:lnTo>
                    <a:lnTo>
                      <a:pt x="17" y="0"/>
                    </a:lnTo>
                    <a:lnTo>
                      <a:pt x="28" y="6"/>
                    </a:lnTo>
                    <a:lnTo>
                      <a:pt x="39" y="11"/>
                    </a:lnTo>
                    <a:lnTo>
                      <a:pt x="11" y="11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58" name="Freeform 1563"/>
              <p:cNvSpPr>
                <a:spLocks/>
              </p:cNvSpPr>
              <p:nvPr/>
            </p:nvSpPr>
            <p:spPr bwMode="auto">
              <a:xfrm>
                <a:off x="-6391984" y="-5533331"/>
                <a:ext cx="105177" cy="41321"/>
              </a:xfrm>
              <a:custGeom>
                <a:avLst/>
                <a:gdLst>
                  <a:gd name="T0" fmla="*/ 2147483647 w 28"/>
                  <a:gd name="T1" fmla="*/ 2147483647 h 11"/>
                  <a:gd name="T2" fmla="*/ 2147483647 w 28"/>
                  <a:gd name="T3" fmla="*/ 2147483647 h 11"/>
                  <a:gd name="T4" fmla="*/ 2147483647 w 28"/>
                  <a:gd name="T5" fmla="*/ 2147483647 h 11"/>
                  <a:gd name="T6" fmla="*/ 2147483647 w 28"/>
                  <a:gd name="T7" fmla="*/ 2147483647 h 11"/>
                  <a:gd name="T8" fmla="*/ 0 w 28"/>
                  <a:gd name="T9" fmla="*/ 2147483647 h 11"/>
                  <a:gd name="T10" fmla="*/ 0 w 28"/>
                  <a:gd name="T11" fmla="*/ 2147483647 h 11"/>
                  <a:gd name="T12" fmla="*/ 0 w 28"/>
                  <a:gd name="T13" fmla="*/ 0 h 11"/>
                  <a:gd name="T14" fmla="*/ 2147483647 w 28"/>
                  <a:gd name="T15" fmla="*/ 0 h 11"/>
                  <a:gd name="T16" fmla="*/ 2147483647 w 28"/>
                  <a:gd name="T17" fmla="*/ 0 h 11"/>
                  <a:gd name="T18" fmla="*/ 2147483647 w 28"/>
                  <a:gd name="T19" fmla="*/ 0 h 11"/>
                  <a:gd name="T20" fmla="*/ 2147483647 w 28"/>
                  <a:gd name="T21" fmla="*/ 2147483647 h 11"/>
                  <a:gd name="T22" fmla="*/ 2147483647 w 28"/>
                  <a:gd name="T23" fmla="*/ 2147483647 h 11"/>
                  <a:gd name="T24" fmla="*/ 2147483647 w 28"/>
                  <a:gd name="T25" fmla="*/ 2147483647 h 11"/>
                  <a:gd name="T26" fmla="*/ 2147483647 w 28"/>
                  <a:gd name="T27" fmla="*/ 2147483647 h 11"/>
                  <a:gd name="T28" fmla="*/ 2147483647 w 28"/>
                  <a:gd name="T29" fmla="*/ 2147483647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1"/>
                  <a:gd name="T47" fmla="*/ 28 w 28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1">
                    <a:moveTo>
                      <a:pt x="22" y="11"/>
                    </a:moveTo>
                    <a:lnTo>
                      <a:pt x="22" y="11"/>
                    </a:lnTo>
                    <a:lnTo>
                      <a:pt x="22" y="6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lnTo>
                      <a:pt x="28" y="6"/>
                    </a:lnTo>
                    <a:lnTo>
                      <a:pt x="28" y="11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59" name="Freeform 1564"/>
              <p:cNvSpPr>
                <a:spLocks/>
              </p:cNvSpPr>
              <p:nvPr/>
            </p:nvSpPr>
            <p:spPr bwMode="auto">
              <a:xfrm>
                <a:off x="-6226705" y="-5469471"/>
                <a:ext cx="123959" cy="37565"/>
              </a:xfrm>
              <a:custGeom>
                <a:avLst/>
                <a:gdLst>
                  <a:gd name="T0" fmla="*/ 2147483647 w 33"/>
                  <a:gd name="T1" fmla="*/ 2147483647 h 10"/>
                  <a:gd name="T2" fmla="*/ 2147483647 w 33"/>
                  <a:gd name="T3" fmla="*/ 2147483647 h 10"/>
                  <a:gd name="T4" fmla="*/ 2147483647 w 33"/>
                  <a:gd name="T5" fmla="*/ 2147483647 h 10"/>
                  <a:gd name="T6" fmla="*/ 0 w 33"/>
                  <a:gd name="T7" fmla="*/ 2147483647 h 10"/>
                  <a:gd name="T8" fmla="*/ 0 w 33"/>
                  <a:gd name="T9" fmla="*/ 2147483647 h 10"/>
                  <a:gd name="T10" fmla="*/ 0 w 33"/>
                  <a:gd name="T11" fmla="*/ 0 h 10"/>
                  <a:gd name="T12" fmla="*/ 0 w 33"/>
                  <a:gd name="T13" fmla="*/ 0 h 10"/>
                  <a:gd name="T14" fmla="*/ 2147483647 w 33"/>
                  <a:gd name="T15" fmla="*/ 0 h 10"/>
                  <a:gd name="T16" fmla="*/ 2147483647 w 33"/>
                  <a:gd name="T17" fmla="*/ 0 h 10"/>
                  <a:gd name="T18" fmla="*/ 2147483647 w 33"/>
                  <a:gd name="T19" fmla="*/ 0 h 10"/>
                  <a:gd name="T20" fmla="*/ 2147483647 w 33"/>
                  <a:gd name="T21" fmla="*/ 0 h 10"/>
                  <a:gd name="T22" fmla="*/ 2147483647 w 33"/>
                  <a:gd name="T23" fmla="*/ 2147483647 h 10"/>
                  <a:gd name="T24" fmla="*/ 2147483647 w 33"/>
                  <a:gd name="T25" fmla="*/ 2147483647 h 10"/>
                  <a:gd name="T26" fmla="*/ 2147483647 w 33"/>
                  <a:gd name="T27" fmla="*/ 2147483647 h 10"/>
                  <a:gd name="T28" fmla="*/ 2147483647 w 33"/>
                  <a:gd name="T29" fmla="*/ 2147483647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0"/>
                  <a:gd name="T47" fmla="*/ 33 w 3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0">
                    <a:moveTo>
                      <a:pt x="27" y="10"/>
                    </a:moveTo>
                    <a:lnTo>
                      <a:pt x="27" y="10"/>
                    </a:lnTo>
                    <a:lnTo>
                      <a:pt x="16" y="5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22" y="5"/>
                    </a:lnTo>
                    <a:lnTo>
                      <a:pt x="33" y="5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60" name="Freeform 1565"/>
              <p:cNvSpPr>
                <a:spLocks/>
              </p:cNvSpPr>
              <p:nvPr/>
            </p:nvSpPr>
            <p:spPr bwMode="auto">
              <a:xfrm>
                <a:off x="-6391984" y="-5469471"/>
                <a:ext cx="123959" cy="37565"/>
              </a:xfrm>
              <a:custGeom>
                <a:avLst/>
                <a:gdLst>
                  <a:gd name="T0" fmla="*/ 0 w 33"/>
                  <a:gd name="T1" fmla="*/ 2147483647 h 10"/>
                  <a:gd name="T2" fmla="*/ 0 w 33"/>
                  <a:gd name="T3" fmla="*/ 2147483647 h 10"/>
                  <a:gd name="T4" fmla="*/ 0 w 33"/>
                  <a:gd name="T5" fmla="*/ 0 h 10"/>
                  <a:gd name="T6" fmla="*/ 2147483647 w 33"/>
                  <a:gd name="T7" fmla="*/ 0 h 10"/>
                  <a:gd name="T8" fmla="*/ 2147483647 w 33"/>
                  <a:gd name="T9" fmla="*/ 0 h 10"/>
                  <a:gd name="T10" fmla="*/ 2147483647 w 33"/>
                  <a:gd name="T11" fmla="*/ 0 h 10"/>
                  <a:gd name="T12" fmla="*/ 2147483647 w 33"/>
                  <a:gd name="T13" fmla="*/ 2147483647 h 10"/>
                  <a:gd name="T14" fmla="*/ 2147483647 w 33"/>
                  <a:gd name="T15" fmla="*/ 2147483647 h 10"/>
                  <a:gd name="T16" fmla="*/ 2147483647 w 33"/>
                  <a:gd name="T17" fmla="*/ 2147483647 h 10"/>
                  <a:gd name="T18" fmla="*/ 0 w 33"/>
                  <a:gd name="T19" fmla="*/ 2147483647 h 10"/>
                  <a:gd name="T20" fmla="*/ 0 w 33"/>
                  <a:gd name="T21" fmla="*/ 2147483647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0"/>
                  <a:gd name="T35" fmla="*/ 33 w 33"/>
                  <a:gd name="T36" fmla="*/ 10 h 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10"/>
                    </a:lnTo>
                    <a:lnTo>
                      <a:pt x="22" y="5"/>
                    </a:lnTo>
                    <a:lnTo>
                      <a:pt x="1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61" name="Freeform 1566"/>
              <p:cNvSpPr>
                <a:spLocks/>
              </p:cNvSpPr>
              <p:nvPr/>
            </p:nvSpPr>
            <p:spPr bwMode="auto">
              <a:xfrm>
                <a:off x="-6185385" y="-5409367"/>
                <a:ext cx="101421" cy="41321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2147483647 w 27"/>
                  <a:gd name="T5" fmla="*/ 0 h 11"/>
                  <a:gd name="T6" fmla="*/ 2147483647 w 27"/>
                  <a:gd name="T7" fmla="*/ 0 h 11"/>
                  <a:gd name="T8" fmla="*/ 2147483647 w 27"/>
                  <a:gd name="T9" fmla="*/ 0 h 11"/>
                  <a:gd name="T10" fmla="*/ 2147483647 w 27"/>
                  <a:gd name="T11" fmla="*/ 0 h 11"/>
                  <a:gd name="T12" fmla="*/ 2147483647 w 27"/>
                  <a:gd name="T13" fmla="*/ 2147483647 h 11"/>
                  <a:gd name="T14" fmla="*/ 2147483647 w 27"/>
                  <a:gd name="T15" fmla="*/ 2147483647 h 11"/>
                  <a:gd name="T16" fmla="*/ 2147483647 w 27"/>
                  <a:gd name="T17" fmla="*/ 2147483647 h 11"/>
                  <a:gd name="T18" fmla="*/ 0 w 27"/>
                  <a:gd name="T19" fmla="*/ 0 h 11"/>
                  <a:gd name="T20" fmla="*/ 0 w 27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11"/>
                  <a:gd name="T35" fmla="*/ 27 w 27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62" name="Freeform 1567"/>
              <p:cNvSpPr>
                <a:spLocks/>
              </p:cNvSpPr>
              <p:nvPr/>
            </p:nvSpPr>
            <p:spPr bwMode="auto">
              <a:xfrm>
                <a:off x="-6391984" y="-5431906"/>
                <a:ext cx="123959" cy="63860"/>
              </a:xfrm>
              <a:custGeom>
                <a:avLst/>
                <a:gdLst>
                  <a:gd name="T0" fmla="*/ 2147483647 w 33"/>
                  <a:gd name="T1" fmla="*/ 2147483647 h 17"/>
                  <a:gd name="T2" fmla="*/ 2147483647 w 33"/>
                  <a:gd name="T3" fmla="*/ 2147483647 h 17"/>
                  <a:gd name="T4" fmla="*/ 2147483647 w 33"/>
                  <a:gd name="T5" fmla="*/ 2147483647 h 17"/>
                  <a:gd name="T6" fmla="*/ 2147483647 w 33"/>
                  <a:gd name="T7" fmla="*/ 2147483647 h 17"/>
                  <a:gd name="T8" fmla="*/ 0 w 33"/>
                  <a:gd name="T9" fmla="*/ 2147483647 h 17"/>
                  <a:gd name="T10" fmla="*/ 0 w 33"/>
                  <a:gd name="T11" fmla="*/ 2147483647 h 17"/>
                  <a:gd name="T12" fmla="*/ 0 w 33"/>
                  <a:gd name="T13" fmla="*/ 2147483647 h 17"/>
                  <a:gd name="T14" fmla="*/ 2147483647 w 33"/>
                  <a:gd name="T15" fmla="*/ 0 h 17"/>
                  <a:gd name="T16" fmla="*/ 2147483647 w 33"/>
                  <a:gd name="T17" fmla="*/ 2147483647 h 17"/>
                  <a:gd name="T18" fmla="*/ 2147483647 w 33"/>
                  <a:gd name="T19" fmla="*/ 2147483647 h 17"/>
                  <a:gd name="T20" fmla="*/ 2147483647 w 33"/>
                  <a:gd name="T21" fmla="*/ 2147483647 h 17"/>
                  <a:gd name="T22" fmla="*/ 2147483647 w 33"/>
                  <a:gd name="T23" fmla="*/ 2147483647 h 17"/>
                  <a:gd name="T24" fmla="*/ 2147483647 w 33"/>
                  <a:gd name="T25" fmla="*/ 2147483647 h 17"/>
                  <a:gd name="T26" fmla="*/ 2147483647 w 33"/>
                  <a:gd name="T27" fmla="*/ 2147483647 h 17"/>
                  <a:gd name="T28" fmla="*/ 2147483647 w 33"/>
                  <a:gd name="T29" fmla="*/ 214748364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3"/>
                  <a:gd name="T46" fmla="*/ 0 h 17"/>
                  <a:gd name="T47" fmla="*/ 33 w 33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3" h="17">
                    <a:moveTo>
                      <a:pt x="33" y="17"/>
                    </a:moveTo>
                    <a:lnTo>
                      <a:pt x="33" y="17"/>
                    </a:lnTo>
                    <a:lnTo>
                      <a:pt x="28" y="11"/>
                    </a:lnTo>
                    <a:lnTo>
                      <a:pt x="17" y="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63" name="Freeform 1568"/>
              <p:cNvSpPr>
                <a:spLocks/>
              </p:cNvSpPr>
              <p:nvPr/>
            </p:nvSpPr>
            <p:spPr bwMode="auto">
              <a:xfrm>
                <a:off x="-6249243" y="-5368046"/>
                <a:ext cx="146497" cy="41321"/>
              </a:xfrm>
              <a:custGeom>
                <a:avLst/>
                <a:gdLst>
                  <a:gd name="T0" fmla="*/ 2147483647 w 39"/>
                  <a:gd name="T1" fmla="*/ 0 h 11"/>
                  <a:gd name="T2" fmla="*/ 2147483647 w 39"/>
                  <a:gd name="T3" fmla="*/ 0 h 11"/>
                  <a:gd name="T4" fmla="*/ 2147483647 w 39"/>
                  <a:gd name="T5" fmla="*/ 2147483647 h 11"/>
                  <a:gd name="T6" fmla="*/ 2147483647 w 39"/>
                  <a:gd name="T7" fmla="*/ 2147483647 h 11"/>
                  <a:gd name="T8" fmla="*/ 2147483647 w 39"/>
                  <a:gd name="T9" fmla="*/ 2147483647 h 11"/>
                  <a:gd name="T10" fmla="*/ 0 w 39"/>
                  <a:gd name="T11" fmla="*/ 2147483647 h 11"/>
                  <a:gd name="T12" fmla="*/ 0 w 39"/>
                  <a:gd name="T13" fmla="*/ 2147483647 h 11"/>
                  <a:gd name="T14" fmla="*/ 0 w 39"/>
                  <a:gd name="T15" fmla="*/ 2147483647 h 11"/>
                  <a:gd name="T16" fmla="*/ 2147483647 w 39"/>
                  <a:gd name="T17" fmla="*/ 0 h 11"/>
                  <a:gd name="T18" fmla="*/ 2147483647 w 39"/>
                  <a:gd name="T19" fmla="*/ 0 h 11"/>
                  <a:gd name="T20" fmla="*/ 2147483647 w 39"/>
                  <a:gd name="T21" fmla="*/ 2147483647 h 11"/>
                  <a:gd name="T22" fmla="*/ 2147483647 w 39"/>
                  <a:gd name="T23" fmla="*/ 0 h 11"/>
                  <a:gd name="T24" fmla="*/ 2147483647 w 39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9" y="0"/>
                    </a:moveTo>
                    <a:lnTo>
                      <a:pt x="39" y="0"/>
                    </a:lnTo>
                    <a:lnTo>
                      <a:pt x="33" y="11"/>
                    </a:lnTo>
                    <a:lnTo>
                      <a:pt x="22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7" y="0"/>
                    </a:lnTo>
                    <a:lnTo>
                      <a:pt x="28" y="5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64" name="Freeform 1570"/>
              <p:cNvSpPr>
                <a:spLocks/>
              </p:cNvSpPr>
              <p:nvPr/>
            </p:nvSpPr>
            <p:spPr bwMode="auto">
              <a:xfrm>
                <a:off x="-6249243" y="-5307942"/>
                <a:ext cx="105177" cy="41321"/>
              </a:xfrm>
              <a:custGeom>
                <a:avLst/>
                <a:gdLst>
                  <a:gd name="T0" fmla="*/ 2147483647 w 28"/>
                  <a:gd name="T1" fmla="*/ 0 h 11"/>
                  <a:gd name="T2" fmla="*/ 2147483647 w 28"/>
                  <a:gd name="T3" fmla="*/ 0 h 11"/>
                  <a:gd name="T4" fmla="*/ 2147483647 w 28"/>
                  <a:gd name="T5" fmla="*/ 2147483647 h 11"/>
                  <a:gd name="T6" fmla="*/ 2147483647 w 28"/>
                  <a:gd name="T7" fmla="*/ 2147483647 h 11"/>
                  <a:gd name="T8" fmla="*/ 2147483647 w 28"/>
                  <a:gd name="T9" fmla="*/ 2147483647 h 11"/>
                  <a:gd name="T10" fmla="*/ 0 w 28"/>
                  <a:gd name="T11" fmla="*/ 2147483647 h 11"/>
                  <a:gd name="T12" fmla="*/ 0 w 28"/>
                  <a:gd name="T13" fmla="*/ 2147483647 h 11"/>
                  <a:gd name="T14" fmla="*/ 0 w 28"/>
                  <a:gd name="T15" fmla="*/ 0 h 11"/>
                  <a:gd name="T16" fmla="*/ 2147483647 w 28"/>
                  <a:gd name="T17" fmla="*/ 0 h 11"/>
                  <a:gd name="T18" fmla="*/ 2147483647 w 28"/>
                  <a:gd name="T19" fmla="*/ 0 h 11"/>
                  <a:gd name="T20" fmla="*/ 2147483647 w 28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1"/>
                  <a:gd name="T35" fmla="*/ 28 w 28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1">
                    <a:moveTo>
                      <a:pt x="28" y="0"/>
                    </a:moveTo>
                    <a:lnTo>
                      <a:pt x="28" y="0"/>
                    </a:lnTo>
                    <a:lnTo>
                      <a:pt x="28" y="11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65" name="Freeform 1571"/>
              <p:cNvSpPr>
                <a:spLocks/>
              </p:cNvSpPr>
              <p:nvPr/>
            </p:nvSpPr>
            <p:spPr bwMode="auto">
              <a:xfrm>
                <a:off x="-6433304" y="-5266621"/>
                <a:ext cx="146497" cy="41321"/>
              </a:xfrm>
              <a:custGeom>
                <a:avLst/>
                <a:gdLst>
                  <a:gd name="T0" fmla="*/ 2147483647 w 39"/>
                  <a:gd name="T1" fmla="*/ 2147483647 h 11"/>
                  <a:gd name="T2" fmla="*/ 2147483647 w 39"/>
                  <a:gd name="T3" fmla="*/ 2147483647 h 11"/>
                  <a:gd name="T4" fmla="*/ 2147483647 w 39"/>
                  <a:gd name="T5" fmla="*/ 2147483647 h 11"/>
                  <a:gd name="T6" fmla="*/ 2147483647 w 39"/>
                  <a:gd name="T7" fmla="*/ 2147483647 h 11"/>
                  <a:gd name="T8" fmla="*/ 2147483647 w 39"/>
                  <a:gd name="T9" fmla="*/ 2147483647 h 11"/>
                  <a:gd name="T10" fmla="*/ 0 w 39"/>
                  <a:gd name="T11" fmla="*/ 2147483647 h 11"/>
                  <a:gd name="T12" fmla="*/ 0 w 39"/>
                  <a:gd name="T13" fmla="*/ 2147483647 h 11"/>
                  <a:gd name="T14" fmla="*/ 2147483647 w 39"/>
                  <a:gd name="T15" fmla="*/ 0 h 11"/>
                  <a:gd name="T16" fmla="*/ 2147483647 w 39"/>
                  <a:gd name="T17" fmla="*/ 0 h 11"/>
                  <a:gd name="T18" fmla="*/ 2147483647 w 39"/>
                  <a:gd name="T19" fmla="*/ 2147483647 h 11"/>
                  <a:gd name="T20" fmla="*/ 2147483647 w 39"/>
                  <a:gd name="T21" fmla="*/ 2147483647 h 11"/>
                  <a:gd name="T22" fmla="*/ 2147483647 w 39"/>
                  <a:gd name="T23" fmla="*/ 2147483647 h 11"/>
                  <a:gd name="T24" fmla="*/ 2147483647 w 39"/>
                  <a:gd name="T25" fmla="*/ 2147483647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11"/>
                  <a:gd name="T41" fmla="*/ 39 w 39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11">
                    <a:moveTo>
                      <a:pt x="33" y="11"/>
                    </a:moveTo>
                    <a:lnTo>
                      <a:pt x="33" y="11"/>
                    </a:lnTo>
                    <a:lnTo>
                      <a:pt x="28" y="11"/>
                    </a:lnTo>
                    <a:lnTo>
                      <a:pt x="17" y="11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9" y="6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66" name="Freeform 1572"/>
              <p:cNvSpPr>
                <a:spLocks/>
              </p:cNvSpPr>
              <p:nvPr/>
            </p:nvSpPr>
            <p:spPr bwMode="auto">
              <a:xfrm>
                <a:off x="-6226705" y="-5266621"/>
                <a:ext cx="123959" cy="41321"/>
              </a:xfrm>
              <a:custGeom>
                <a:avLst/>
                <a:gdLst>
                  <a:gd name="T0" fmla="*/ 0 w 33"/>
                  <a:gd name="T1" fmla="*/ 2147483647 h 11"/>
                  <a:gd name="T2" fmla="*/ 0 w 33"/>
                  <a:gd name="T3" fmla="*/ 2147483647 h 11"/>
                  <a:gd name="T4" fmla="*/ 0 w 33"/>
                  <a:gd name="T5" fmla="*/ 2147483647 h 11"/>
                  <a:gd name="T6" fmla="*/ 2147483647 w 33"/>
                  <a:gd name="T7" fmla="*/ 2147483647 h 11"/>
                  <a:gd name="T8" fmla="*/ 2147483647 w 33"/>
                  <a:gd name="T9" fmla="*/ 0 h 11"/>
                  <a:gd name="T10" fmla="*/ 2147483647 w 33"/>
                  <a:gd name="T11" fmla="*/ 2147483647 h 11"/>
                  <a:gd name="T12" fmla="*/ 2147483647 w 33"/>
                  <a:gd name="T13" fmla="*/ 2147483647 h 11"/>
                  <a:gd name="T14" fmla="*/ 2147483647 w 33"/>
                  <a:gd name="T15" fmla="*/ 2147483647 h 11"/>
                  <a:gd name="T16" fmla="*/ 2147483647 w 33"/>
                  <a:gd name="T17" fmla="*/ 2147483647 h 11"/>
                  <a:gd name="T18" fmla="*/ 2147483647 w 33"/>
                  <a:gd name="T19" fmla="*/ 2147483647 h 11"/>
                  <a:gd name="T20" fmla="*/ 2147483647 w 33"/>
                  <a:gd name="T21" fmla="*/ 2147483647 h 11"/>
                  <a:gd name="T22" fmla="*/ 2147483647 w 33"/>
                  <a:gd name="T23" fmla="*/ 2147483647 h 11"/>
                  <a:gd name="T24" fmla="*/ 0 w 33"/>
                  <a:gd name="T25" fmla="*/ 2147483647 h 11"/>
                  <a:gd name="T26" fmla="*/ 0 w 33"/>
                  <a:gd name="T27" fmla="*/ 2147483647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1"/>
                  <a:gd name="T44" fmla="*/ 33 w 33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6" y="0"/>
                    </a:lnTo>
                    <a:lnTo>
                      <a:pt x="27" y="6"/>
                    </a:lnTo>
                    <a:lnTo>
                      <a:pt x="33" y="6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16" y="11"/>
                    </a:lnTo>
                    <a:lnTo>
                      <a:pt x="1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67" name="Freeform 1573"/>
              <p:cNvSpPr>
                <a:spLocks/>
              </p:cNvSpPr>
              <p:nvPr/>
            </p:nvSpPr>
            <p:spPr bwMode="auto">
              <a:xfrm>
                <a:off x="-6249243" y="-5202761"/>
                <a:ext cx="206599" cy="41321"/>
              </a:xfrm>
              <a:custGeom>
                <a:avLst/>
                <a:gdLst>
                  <a:gd name="T0" fmla="*/ 2147483647 w 55"/>
                  <a:gd name="T1" fmla="*/ 2147483647 h 11"/>
                  <a:gd name="T2" fmla="*/ 2147483647 w 55"/>
                  <a:gd name="T3" fmla="*/ 2147483647 h 11"/>
                  <a:gd name="T4" fmla="*/ 2147483647 w 55"/>
                  <a:gd name="T5" fmla="*/ 2147483647 h 11"/>
                  <a:gd name="T6" fmla="*/ 2147483647 w 55"/>
                  <a:gd name="T7" fmla="*/ 2147483647 h 11"/>
                  <a:gd name="T8" fmla="*/ 0 w 55"/>
                  <a:gd name="T9" fmla="*/ 0 h 11"/>
                  <a:gd name="T10" fmla="*/ 0 w 55"/>
                  <a:gd name="T11" fmla="*/ 0 h 11"/>
                  <a:gd name="T12" fmla="*/ 2147483647 w 55"/>
                  <a:gd name="T13" fmla="*/ 0 h 11"/>
                  <a:gd name="T14" fmla="*/ 2147483647 w 55"/>
                  <a:gd name="T15" fmla="*/ 2147483647 h 11"/>
                  <a:gd name="T16" fmla="*/ 2147483647 w 55"/>
                  <a:gd name="T17" fmla="*/ 2147483647 h 11"/>
                  <a:gd name="T18" fmla="*/ 2147483647 w 55"/>
                  <a:gd name="T19" fmla="*/ 2147483647 h 11"/>
                  <a:gd name="T20" fmla="*/ 2147483647 w 55"/>
                  <a:gd name="T21" fmla="*/ 2147483647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"/>
                  <a:gd name="T34" fmla="*/ 0 h 11"/>
                  <a:gd name="T35" fmla="*/ 55 w 55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" h="11">
                    <a:moveTo>
                      <a:pt x="55" y="11"/>
                    </a:moveTo>
                    <a:lnTo>
                      <a:pt x="55" y="11"/>
                    </a:lnTo>
                    <a:lnTo>
                      <a:pt x="28" y="11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44" y="5"/>
                    </a:lnTo>
                    <a:lnTo>
                      <a:pt x="50" y="5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68" name="Freeform 1574"/>
              <p:cNvSpPr>
                <a:spLocks/>
              </p:cNvSpPr>
              <p:nvPr/>
            </p:nvSpPr>
            <p:spPr bwMode="auto">
              <a:xfrm>
                <a:off x="-6391984" y="-5202761"/>
                <a:ext cx="123959" cy="41321"/>
              </a:xfrm>
              <a:custGeom>
                <a:avLst/>
                <a:gdLst>
                  <a:gd name="T0" fmla="*/ 0 w 33"/>
                  <a:gd name="T1" fmla="*/ 0 h 11"/>
                  <a:gd name="T2" fmla="*/ 0 w 33"/>
                  <a:gd name="T3" fmla="*/ 0 h 11"/>
                  <a:gd name="T4" fmla="*/ 2147483647 w 33"/>
                  <a:gd name="T5" fmla="*/ 0 h 11"/>
                  <a:gd name="T6" fmla="*/ 2147483647 w 33"/>
                  <a:gd name="T7" fmla="*/ 0 h 11"/>
                  <a:gd name="T8" fmla="*/ 2147483647 w 33"/>
                  <a:gd name="T9" fmla="*/ 0 h 11"/>
                  <a:gd name="T10" fmla="*/ 2147483647 w 33"/>
                  <a:gd name="T11" fmla="*/ 0 h 11"/>
                  <a:gd name="T12" fmla="*/ 2147483647 w 33"/>
                  <a:gd name="T13" fmla="*/ 0 h 11"/>
                  <a:gd name="T14" fmla="*/ 2147483647 w 33"/>
                  <a:gd name="T15" fmla="*/ 2147483647 h 11"/>
                  <a:gd name="T16" fmla="*/ 2147483647 w 33"/>
                  <a:gd name="T17" fmla="*/ 2147483647 h 11"/>
                  <a:gd name="T18" fmla="*/ 2147483647 w 33"/>
                  <a:gd name="T19" fmla="*/ 2147483647 h 11"/>
                  <a:gd name="T20" fmla="*/ 2147483647 w 33"/>
                  <a:gd name="T21" fmla="*/ 2147483647 h 11"/>
                  <a:gd name="T22" fmla="*/ 0 w 33"/>
                  <a:gd name="T23" fmla="*/ 0 h 11"/>
                  <a:gd name="T24" fmla="*/ 0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5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69" name="Freeform 1577"/>
              <p:cNvSpPr>
                <a:spLocks/>
              </p:cNvSpPr>
              <p:nvPr/>
            </p:nvSpPr>
            <p:spPr bwMode="auto">
              <a:xfrm>
                <a:off x="-6226705" y="-5593435"/>
                <a:ext cx="123959" cy="41321"/>
              </a:xfrm>
              <a:custGeom>
                <a:avLst/>
                <a:gdLst>
                  <a:gd name="T0" fmla="*/ 2147483647 w 33"/>
                  <a:gd name="T1" fmla="*/ 0 h 11"/>
                  <a:gd name="T2" fmla="*/ 2147483647 w 33"/>
                  <a:gd name="T3" fmla="*/ 0 h 11"/>
                  <a:gd name="T4" fmla="*/ 2147483647 w 33"/>
                  <a:gd name="T5" fmla="*/ 2147483647 h 11"/>
                  <a:gd name="T6" fmla="*/ 2147483647 w 33"/>
                  <a:gd name="T7" fmla="*/ 2147483647 h 11"/>
                  <a:gd name="T8" fmla="*/ 2147483647 w 33"/>
                  <a:gd name="T9" fmla="*/ 2147483647 h 11"/>
                  <a:gd name="T10" fmla="*/ 2147483647 w 33"/>
                  <a:gd name="T11" fmla="*/ 2147483647 h 11"/>
                  <a:gd name="T12" fmla="*/ 2147483647 w 33"/>
                  <a:gd name="T13" fmla="*/ 2147483647 h 11"/>
                  <a:gd name="T14" fmla="*/ 2147483647 w 33"/>
                  <a:gd name="T15" fmla="*/ 2147483647 h 11"/>
                  <a:gd name="T16" fmla="*/ 2147483647 w 33"/>
                  <a:gd name="T17" fmla="*/ 2147483647 h 11"/>
                  <a:gd name="T18" fmla="*/ 2147483647 w 33"/>
                  <a:gd name="T19" fmla="*/ 2147483647 h 11"/>
                  <a:gd name="T20" fmla="*/ 0 w 33"/>
                  <a:gd name="T21" fmla="*/ 2147483647 h 11"/>
                  <a:gd name="T22" fmla="*/ 2147483647 w 33"/>
                  <a:gd name="T23" fmla="*/ 0 h 11"/>
                  <a:gd name="T24" fmla="*/ 2147483647 w 33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1"/>
                  <a:gd name="T41" fmla="*/ 33 w 3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1">
                    <a:moveTo>
                      <a:pt x="5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6" y="5"/>
                    </a:lnTo>
                    <a:lnTo>
                      <a:pt x="27" y="5"/>
                    </a:lnTo>
                    <a:lnTo>
                      <a:pt x="33" y="5"/>
                    </a:lnTo>
                    <a:lnTo>
                      <a:pt x="33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70" name="Freeform 1578"/>
              <p:cNvSpPr>
                <a:spLocks/>
              </p:cNvSpPr>
              <p:nvPr/>
            </p:nvSpPr>
            <p:spPr bwMode="auto">
              <a:xfrm>
                <a:off x="-7808123" y="1063050"/>
                <a:ext cx="1765479" cy="845208"/>
              </a:xfrm>
              <a:custGeom>
                <a:avLst/>
                <a:gdLst>
                  <a:gd name="T0" fmla="*/ 2147483647 w 470"/>
                  <a:gd name="T1" fmla="*/ 0 h 225"/>
                  <a:gd name="T2" fmla="*/ 2147483647 w 470"/>
                  <a:gd name="T3" fmla="*/ 0 h 225"/>
                  <a:gd name="T4" fmla="*/ 0 w 470"/>
                  <a:gd name="T5" fmla="*/ 2147483647 h 225"/>
                  <a:gd name="T6" fmla="*/ 0 w 470"/>
                  <a:gd name="T7" fmla="*/ 2147483647 h 225"/>
                  <a:gd name="T8" fmla="*/ 0 w 470"/>
                  <a:gd name="T9" fmla="*/ 2147483647 h 225"/>
                  <a:gd name="T10" fmla="*/ 0 w 470"/>
                  <a:gd name="T11" fmla="*/ 2147483647 h 225"/>
                  <a:gd name="T12" fmla="*/ 2147483647 w 470"/>
                  <a:gd name="T13" fmla="*/ 2147483647 h 225"/>
                  <a:gd name="T14" fmla="*/ 2147483647 w 470"/>
                  <a:gd name="T15" fmla="*/ 2147483647 h 225"/>
                  <a:gd name="T16" fmla="*/ 2147483647 w 470"/>
                  <a:gd name="T17" fmla="*/ 2147483647 h 225"/>
                  <a:gd name="T18" fmla="*/ 2147483647 w 470"/>
                  <a:gd name="T19" fmla="*/ 2147483647 h 225"/>
                  <a:gd name="T20" fmla="*/ 2147483647 w 470"/>
                  <a:gd name="T21" fmla="*/ 2147483647 h 225"/>
                  <a:gd name="T22" fmla="*/ 2147483647 w 470"/>
                  <a:gd name="T23" fmla="*/ 2147483647 h 225"/>
                  <a:gd name="T24" fmla="*/ 2147483647 w 470"/>
                  <a:gd name="T25" fmla="*/ 2147483647 h 225"/>
                  <a:gd name="T26" fmla="*/ 2147483647 w 470"/>
                  <a:gd name="T27" fmla="*/ 2147483647 h 225"/>
                  <a:gd name="T28" fmla="*/ 2147483647 w 470"/>
                  <a:gd name="T29" fmla="*/ 2147483647 h 225"/>
                  <a:gd name="T30" fmla="*/ 2147483647 w 470"/>
                  <a:gd name="T31" fmla="*/ 2147483647 h 225"/>
                  <a:gd name="T32" fmla="*/ 2147483647 w 470"/>
                  <a:gd name="T33" fmla="*/ 2147483647 h 225"/>
                  <a:gd name="T34" fmla="*/ 2147483647 w 470"/>
                  <a:gd name="T35" fmla="*/ 2147483647 h 225"/>
                  <a:gd name="T36" fmla="*/ 2147483647 w 470"/>
                  <a:gd name="T37" fmla="*/ 2147483647 h 225"/>
                  <a:gd name="T38" fmla="*/ 2147483647 w 470"/>
                  <a:gd name="T39" fmla="*/ 2147483647 h 225"/>
                  <a:gd name="T40" fmla="*/ 2147483647 w 470"/>
                  <a:gd name="T41" fmla="*/ 2147483647 h 225"/>
                  <a:gd name="T42" fmla="*/ 2147483647 w 470"/>
                  <a:gd name="T43" fmla="*/ 2147483647 h 225"/>
                  <a:gd name="T44" fmla="*/ 2147483647 w 470"/>
                  <a:gd name="T45" fmla="*/ 2147483647 h 225"/>
                  <a:gd name="T46" fmla="*/ 2147483647 w 470"/>
                  <a:gd name="T47" fmla="*/ 2147483647 h 225"/>
                  <a:gd name="T48" fmla="*/ 2147483647 w 470"/>
                  <a:gd name="T49" fmla="*/ 2147483647 h 225"/>
                  <a:gd name="T50" fmla="*/ 2147483647 w 470"/>
                  <a:gd name="T51" fmla="*/ 2147483647 h 225"/>
                  <a:gd name="T52" fmla="*/ 2147483647 w 470"/>
                  <a:gd name="T53" fmla="*/ 2147483647 h 225"/>
                  <a:gd name="T54" fmla="*/ 2147483647 w 470"/>
                  <a:gd name="T55" fmla="*/ 2147483647 h 225"/>
                  <a:gd name="T56" fmla="*/ 2147483647 w 470"/>
                  <a:gd name="T57" fmla="*/ 2147483647 h 225"/>
                  <a:gd name="T58" fmla="*/ 2147483647 w 470"/>
                  <a:gd name="T59" fmla="*/ 2147483647 h 225"/>
                  <a:gd name="T60" fmla="*/ 2147483647 w 470"/>
                  <a:gd name="T61" fmla="*/ 2147483647 h 225"/>
                  <a:gd name="T62" fmla="*/ 2147483647 w 470"/>
                  <a:gd name="T63" fmla="*/ 2147483647 h 225"/>
                  <a:gd name="T64" fmla="*/ 2147483647 w 470"/>
                  <a:gd name="T65" fmla="*/ 2147483647 h 225"/>
                  <a:gd name="T66" fmla="*/ 2147483647 w 470"/>
                  <a:gd name="T67" fmla="*/ 2147483647 h 225"/>
                  <a:gd name="T68" fmla="*/ 2147483647 w 470"/>
                  <a:gd name="T69" fmla="*/ 2147483647 h 225"/>
                  <a:gd name="T70" fmla="*/ 2147483647 w 470"/>
                  <a:gd name="T71" fmla="*/ 2147483647 h 225"/>
                  <a:gd name="T72" fmla="*/ 2147483647 w 470"/>
                  <a:gd name="T73" fmla="*/ 2147483647 h 225"/>
                  <a:gd name="T74" fmla="*/ 2147483647 w 470"/>
                  <a:gd name="T75" fmla="*/ 2147483647 h 225"/>
                  <a:gd name="T76" fmla="*/ 2147483647 w 470"/>
                  <a:gd name="T77" fmla="*/ 2147483647 h 225"/>
                  <a:gd name="T78" fmla="*/ 2147483647 w 470"/>
                  <a:gd name="T79" fmla="*/ 2147483647 h 225"/>
                  <a:gd name="T80" fmla="*/ 2147483647 w 470"/>
                  <a:gd name="T81" fmla="*/ 2147483647 h 225"/>
                  <a:gd name="T82" fmla="*/ 2147483647 w 470"/>
                  <a:gd name="T83" fmla="*/ 2147483647 h 225"/>
                  <a:gd name="T84" fmla="*/ 2147483647 w 470"/>
                  <a:gd name="T85" fmla="*/ 2147483647 h 225"/>
                  <a:gd name="T86" fmla="*/ 2147483647 w 470"/>
                  <a:gd name="T87" fmla="*/ 2147483647 h 225"/>
                  <a:gd name="T88" fmla="*/ 2147483647 w 470"/>
                  <a:gd name="T89" fmla="*/ 2147483647 h 225"/>
                  <a:gd name="T90" fmla="*/ 2147483647 w 470"/>
                  <a:gd name="T91" fmla="*/ 0 h 225"/>
                  <a:gd name="T92" fmla="*/ 2147483647 w 470"/>
                  <a:gd name="T93" fmla="*/ 0 h 22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70"/>
                  <a:gd name="T142" fmla="*/ 0 h 225"/>
                  <a:gd name="T143" fmla="*/ 470 w 470"/>
                  <a:gd name="T144" fmla="*/ 225 h 22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70" h="225">
                    <a:moveTo>
                      <a:pt x="16" y="0"/>
                    </a:moveTo>
                    <a:lnTo>
                      <a:pt x="16" y="0"/>
                    </a:lnTo>
                    <a:lnTo>
                      <a:pt x="0" y="77"/>
                    </a:lnTo>
                    <a:lnTo>
                      <a:pt x="0" y="115"/>
                    </a:lnTo>
                    <a:lnTo>
                      <a:pt x="0" y="126"/>
                    </a:lnTo>
                    <a:lnTo>
                      <a:pt x="0" y="137"/>
                    </a:lnTo>
                    <a:lnTo>
                      <a:pt x="5" y="186"/>
                    </a:lnTo>
                    <a:lnTo>
                      <a:pt x="5" y="197"/>
                    </a:lnTo>
                    <a:lnTo>
                      <a:pt x="11" y="203"/>
                    </a:lnTo>
                    <a:lnTo>
                      <a:pt x="16" y="208"/>
                    </a:lnTo>
                    <a:lnTo>
                      <a:pt x="22" y="208"/>
                    </a:lnTo>
                    <a:lnTo>
                      <a:pt x="93" y="214"/>
                    </a:lnTo>
                    <a:lnTo>
                      <a:pt x="126" y="208"/>
                    </a:lnTo>
                    <a:lnTo>
                      <a:pt x="142" y="203"/>
                    </a:lnTo>
                    <a:lnTo>
                      <a:pt x="147" y="197"/>
                    </a:lnTo>
                    <a:lnTo>
                      <a:pt x="147" y="186"/>
                    </a:lnTo>
                    <a:lnTo>
                      <a:pt x="202" y="203"/>
                    </a:lnTo>
                    <a:lnTo>
                      <a:pt x="246" y="219"/>
                    </a:lnTo>
                    <a:lnTo>
                      <a:pt x="284" y="225"/>
                    </a:lnTo>
                    <a:lnTo>
                      <a:pt x="361" y="225"/>
                    </a:lnTo>
                    <a:lnTo>
                      <a:pt x="421" y="225"/>
                    </a:lnTo>
                    <a:lnTo>
                      <a:pt x="470" y="214"/>
                    </a:lnTo>
                    <a:lnTo>
                      <a:pt x="470" y="208"/>
                    </a:lnTo>
                    <a:lnTo>
                      <a:pt x="465" y="192"/>
                    </a:lnTo>
                    <a:lnTo>
                      <a:pt x="454" y="181"/>
                    </a:lnTo>
                    <a:lnTo>
                      <a:pt x="437" y="170"/>
                    </a:lnTo>
                    <a:lnTo>
                      <a:pt x="415" y="159"/>
                    </a:lnTo>
                    <a:lnTo>
                      <a:pt x="388" y="153"/>
                    </a:lnTo>
                    <a:lnTo>
                      <a:pt x="312" y="137"/>
                    </a:lnTo>
                    <a:lnTo>
                      <a:pt x="301" y="132"/>
                    </a:lnTo>
                    <a:lnTo>
                      <a:pt x="284" y="121"/>
                    </a:lnTo>
                    <a:lnTo>
                      <a:pt x="246" y="82"/>
                    </a:lnTo>
                    <a:lnTo>
                      <a:pt x="229" y="39"/>
                    </a:lnTo>
                    <a:lnTo>
                      <a:pt x="175" y="39"/>
                    </a:lnTo>
                    <a:lnTo>
                      <a:pt x="120" y="33"/>
                    </a:lnTo>
                    <a:lnTo>
                      <a:pt x="71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71" name="Freeform 1579"/>
              <p:cNvSpPr>
                <a:spLocks/>
              </p:cNvSpPr>
              <p:nvPr/>
            </p:nvSpPr>
            <p:spPr bwMode="auto">
              <a:xfrm>
                <a:off x="-8548122" y="-7238774"/>
                <a:ext cx="676141" cy="679923"/>
              </a:xfrm>
              <a:custGeom>
                <a:avLst/>
                <a:gdLst>
                  <a:gd name="T0" fmla="*/ 2147483647 w 180"/>
                  <a:gd name="T1" fmla="*/ 0 h 181"/>
                  <a:gd name="T2" fmla="*/ 2147483647 w 180"/>
                  <a:gd name="T3" fmla="*/ 0 h 181"/>
                  <a:gd name="T4" fmla="*/ 0 w 180"/>
                  <a:gd name="T5" fmla="*/ 2147483647 h 181"/>
                  <a:gd name="T6" fmla="*/ 0 w 180"/>
                  <a:gd name="T7" fmla="*/ 2147483647 h 181"/>
                  <a:gd name="T8" fmla="*/ 2147483647 w 180"/>
                  <a:gd name="T9" fmla="*/ 2147483647 h 181"/>
                  <a:gd name="T10" fmla="*/ 2147483647 w 180"/>
                  <a:gd name="T11" fmla="*/ 2147483647 h 181"/>
                  <a:gd name="T12" fmla="*/ 2147483647 w 180"/>
                  <a:gd name="T13" fmla="*/ 2147483647 h 181"/>
                  <a:gd name="T14" fmla="*/ 2147483647 w 180"/>
                  <a:gd name="T15" fmla="*/ 2147483647 h 181"/>
                  <a:gd name="T16" fmla="*/ 2147483647 w 180"/>
                  <a:gd name="T17" fmla="*/ 2147483647 h 181"/>
                  <a:gd name="T18" fmla="*/ 2147483647 w 180"/>
                  <a:gd name="T19" fmla="*/ 2147483647 h 181"/>
                  <a:gd name="T20" fmla="*/ 2147483647 w 180"/>
                  <a:gd name="T21" fmla="*/ 2147483647 h 181"/>
                  <a:gd name="T22" fmla="*/ 2147483647 w 180"/>
                  <a:gd name="T23" fmla="*/ 2147483647 h 181"/>
                  <a:gd name="T24" fmla="*/ 2147483647 w 180"/>
                  <a:gd name="T25" fmla="*/ 2147483647 h 181"/>
                  <a:gd name="T26" fmla="*/ 2147483647 w 180"/>
                  <a:gd name="T27" fmla="*/ 2147483647 h 181"/>
                  <a:gd name="T28" fmla="*/ 2147483647 w 180"/>
                  <a:gd name="T29" fmla="*/ 2147483647 h 181"/>
                  <a:gd name="T30" fmla="*/ 2147483647 w 180"/>
                  <a:gd name="T31" fmla="*/ 0 h 181"/>
                  <a:gd name="T32" fmla="*/ 2147483647 w 180"/>
                  <a:gd name="T33" fmla="*/ 0 h 1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0"/>
                  <a:gd name="T52" fmla="*/ 0 h 181"/>
                  <a:gd name="T53" fmla="*/ 180 w 180"/>
                  <a:gd name="T54" fmla="*/ 181 h 1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0" h="181">
                    <a:moveTo>
                      <a:pt x="22" y="0"/>
                    </a:moveTo>
                    <a:lnTo>
                      <a:pt x="22" y="0"/>
                    </a:lnTo>
                    <a:lnTo>
                      <a:pt x="0" y="49"/>
                    </a:lnTo>
                    <a:lnTo>
                      <a:pt x="44" y="109"/>
                    </a:lnTo>
                    <a:lnTo>
                      <a:pt x="82" y="153"/>
                    </a:lnTo>
                    <a:lnTo>
                      <a:pt x="109" y="181"/>
                    </a:lnTo>
                    <a:lnTo>
                      <a:pt x="120" y="181"/>
                    </a:lnTo>
                    <a:lnTo>
                      <a:pt x="137" y="175"/>
                    </a:lnTo>
                    <a:lnTo>
                      <a:pt x="158" y="153"/>
                    </a:lnTo>
                    <a:lnTo>
                      <a:pt x="180" y="115"/>
                    </a:lnTo>
                    <a:lnTo>
                      <a:pt x="76" y="2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72" name="Freeform 1580"/>
              <p:cNvSpPr>
                <a:spLocks noEditPoints="1"/>
              </p:cNvSpPr>
              <p:nvPr/>
            </p:nvSpPr>
            <p:spPr bwMode="auto">
              <a:xfrm>
                <a:off x="-9513501" y="-8286832"/>
                <a:ext cx="3613597" cy="10563225"/>
              </a:xfrm>
              <a:custGeom>
                <a:avLst/>
                <a:gdLst>
                  <a:gd name="T0" fmla="*/ 2147483647 w 962"/>
                  <a:gd name="T1" fmla="*/ 2147483647 h 2812"/>
                  <a:gd name="T2" fmla="*/ 2147483647 w 962"/>
                  <a:gd name="T3" fmla="*/ 2147483647 h 2812"/>
                  <a:gd name="T4" fmla="*/ 2147483647 w 962"/>
                  <a:gd name="T5" fmla="*/ 2147483647 h 2812"/>
                  <a:gd name="T6" fmla="*/ 2147483647 w 962"/>
                  <a:gd name="T7" fmla="*/ 2147483647 h 2812"/>
                  <a:gd name="T8" fmla="*/ 2147483647 w 962"/>
                  <a:gd name="T9" fmla="*/ 2147483647 h 2812"/>
                  <a:gd name="T10" fmla="*/ 2147483647 w 962"/>
                  <a:gd name="T11" fmla="*/ 2147483647 h 2812"/>
                  <a:gd name="T12" fmla="*/ 2147483647 w 962"/>
                  <a:gd name="T13" fmla="*/ 2147483647 h 2812"/>
                  <a:gd name="T14" fmla="*/ 2147483647 w 962"/>
                  <a:gd name="T15" fmla="*/ 2147483647 h 2812"/>
                  <a:gd name="T16" fmla="*/ 2147483647 w 962"/>
                  <a:gd name="T17" fmla="*/ 2147483647 h 2812"/>
                  <a:gd name="T18" fmla="*/ 2147483647 w 962"/>
                  <a:gd name="T19" fmla="*/ 2147483647 h 2812"/>
                  <a:gd name="T20" fmla="*/ 2147483647 w 962"/>
                  <a:gd name="T21" fmla="*/ 2147483647 h 2812"/>
                  <a:gd name="T22" fmla="*/ 2147483647 w 962"/>
                  <a:gd name="T23" fmla="*/ 2147483647 h 2812"/>
                  <a:gd name="T24" fmla="*/ 2147483647 w 962"/>
                  <a:gd name="T25" fmla="*/ 2147483647 h 2812"/>
                  <a:gd name="T26" fmla="*/ 2147483647 w 962"/>
                  <a:gd name="T27" fmla="*/ 2147483647 h 2812"/>
                  <a:gd name="T28" fmla="*/ 2147483647 w 962"/>
                  <a:gd name="T29" fmla="*/ 2147483647 h 2812"/>
                  <a:gd name="T30" fmla="*/ 2147483647 w 962"/>
                  <a:gd name="T31" fmla="*/ 2147483647 h 2812"/>
                  <a:gd name="T32" fmla="*/ 2147483647 w 962"/>
                  <a:gd name="T33" fmla="*/ 2147483647 h 2812"/>
                  <a:gd name="T34" fmla="*/ 2147483647 w 962"/>
                  <a:gd name="T35" fmla="*/ 2147483647 h 2812"/>
                  <a:gd name="T36" fmla="*/ 2147483647 w 962"/>
                  <a:gd name="T37" fmla="*/ 2147483647 h 2812"/>
                  <a:gd name="T38" fmla="*/ 2147483647 w 962"/>
                  <a:gd name="T39" fmla="*/ 2147483647 h 2812"/>
                  <a:gd name="T40" fmla="*/ 2147483647 w 962"/>
                  <a:gd name="T41" fmla="*/ 2147483647 h 2812"/>
                  <a:gd name="T42" fmla="*/ 2147483647 w 962"/>
                  <a:gd name="T43" fmla="*/ 2147483647 h 2812"/>
                  <a:gd name="T44" fmla="*/ 2147483647 w 962"/>
                  <a:gd name="T45" fmla="*/ 2147483647 h 2812"/>
                  <a:gd name="T46" fmla="*/ 2147483647 w 962"/>
                  <a:gd name="T47" fmla="*/ 2147483647 h 2812"/>
                  <a:gd name="T48" fmla="*/ 2147483647 w 962"/>
                  <a:gd name="T49" fmla="*/ 2147483647 h 2812"/>
                  <a:gd name="T50" fmla="*/ 2147483647 w 962"/>
                  <a:gd name="T51" fmla="*/ 2147483647 h 2812"/>
                  <a:gd name="T52" fmla="*/ 2147483647 w 962"/>
                  <a:gd name="T53" fmla="*/ 2147483647 h 2812"/>
                  <a:gd name="T54" fmla="*/ 2147483647 w 962"/>
                  <a:gd name="T55" fmla="*/ 2147483647 h 2812"/>
                  <a:gd name="T56" fmla="*/ 2147483647 w 962"/>
                  <a:gd name="T57" fmla="*/ 2147483647 h 2812"/>
                  <a:gd name="T58" fmla="*/ 2147483647 w 962"/>
                  <a:gd name="T59" fmla="*/ 2147483647 h 2812"/>
                  <a:gd name="T60" fmla="*/ 2147483647 w 962"/>
                  <a:gd name="T61" fmla="*/ 2147483647 h 2812"/>
                  <a:gd name="T62" fmla="*/ 2147483647 w 962"/>
                  <a:gd name="T63" fmla="*/ 2147483647 h 2812"/>
                  <a:gd name="T64" fmla="*/ 2147483647 w 962"/>
                  <a:gd name="T65" fmla="*/ 2147483647 h 2812"/>
                  <a:gd name="T66" fmla="*/ 2147483647 w 962"/>
                  <a:gd name="T67" fmla="*/ 2147483647 h 2812"/>
                  <a:gd name="T68" fmla="*/ 2147483647 w 962"/>
                  <a:gd name="T69" fmla="*/ 2147483647 h 2812"/>
                  <a:gd name="T70" fmla="*/ 2147483647 w 962"/>
                  <a:gd name="T71" fmla="*/ 2147483647 h 2812"/>
                  <a:gd name="T72" fmla="*/ 2147483647 w 962"/>
                  <a:gd name="T73" fmla="*/ 2147483647 h 2812"/>
                  <a:gd name="T74" fmla="*/ 2147483647 w 962"/>
                  <a:gd name="T75" fmla="*/ 2147483647 h 2812"/>
                  <a:gd name="T76" fmla="*/ 2147483647 w 962"/>
                  <a:gd name="T77" fmla="*/ 2147483647 h 2812"/>
                  <a:gd name="T78" fmla="*/ 2147483647 w 962"/>
                  <a:gd name="T79" fmla="*/ 2147483647 h 2812"/>
                  <a:gd name="T80" fmla="*/ 2147483647 w 962"/>
                  <a:gd name="T81" fmla="*/ 2147483647 h 2812"/>
                  <a:gd name="T82" fmla="*/ 2147483647 w 962"/>
                  <a:gd name="T83" fmla="*/ 2147483647 h 2812"/>
                  <a:gd name="T84" fmla="*/ 2147483647 w 962"/>
                  <a:gd name="T85" fmla="*/ 2147483647 h 2812"/>
                  <a:gd name="T86" fmla="*/ 2147483647 w 962"/>
                  <a:gd name="T87" fmla="*/ 2147483647 h 2812"/>
                  <a:gd name="T88" fmla="*/ 2147483647 w 962"/>
                  <a:gd name="T89" fmla="*/ 2147483647 h 2812"/>
                  <a:gd name="T90" fmla="*/ 2147483647 w 962"/>
                  <a:gd name="T91" fmla="*/ 2147483647 h 2812"/>
                  <a:gd name="T92" fmla="*/ 2147483647 w 962"/>
                  <a:gd name="T93" fmla="*/ 2147483647 h 2812"/>
                  <a:gd name="T94" fmla="*/ 2147483647 w 962"/>
                  <a:gd name="T95" fmla="*/ 2147483647 h 2812"/>
                  <a:gd name="T96" fmla="*/ 2147483647 w 962"/>
                  <a:gd name="T97" fmla="*/ 2147483647 h 2812"/>
                  <a:gd name="T98" fmla="*/ 2147483647 w 962"/>
                  <a:gd name="T99" fmla="*/ 2147483647 h 2812"/>
                  <a:gd name="T100" fmla="*/ 2147483647 w 962"/>
                  <a:gd name="T101" fmla="*/ 2147483647 h 2812"/>
                  <a:gd name="T102" fmla="*/ 2147483647 w 962"/>
                  <a:gd name="T103" fmla="*/ 2147483647 h 2812"/>
                  <a:gd name="T104" fmla="*/ 2147483647 w 962"/>
                  <a:gd name="T105" fmla="*/ 2147483647 h 2812"/>
                  <a:gd name="T106" fmla="*/ 2147483647 w 962"/>
                  <a:gd name="T107" fmla="*/ 2147483647 h 2812"/>
                  <a:gd name="T108" fmla="*/ 2147483647 w 962"/>
                  <a:gd name="T109" fmla="*/ 2147483647 h 2812"/>
                  <a:gd name="T110" fmla="*/ 2147483647 w 962"/>
                  <a:gd name="T111" fmla="*/ 2147483647 h 2812"/>
                  <a:gd name="T112" fmla="*/ 2147483647 w 962"/>
                  <a:gd name="T113" fmla="*/ 2147483647 h 2812"/>
                  <a:gd name="T114" fmla="*/ 2147483647 w 962"/>
                  <a:gd name="T115" fmla="*/ 2147483647 h 2812"/>
                  <a:gd name="T116" fmla="*/ 2147483647 w 962"/>
                  <a:gd name="T117" fmla="*/ 2147483647 h 2812"/>
                  <a:gd name="T118" fmla="*/ 2147483647 w 962"/>
                  <a:gd name="T119" fmla="*/ 2147483647 h 2812"/>
                  <a:gd name="T120" fmla="*/ 2147483647 w 962"/>
                  <a:gd name="T121" fmla="*/ 2147483647 h 2812"/>
                  <a:gd name="T122" fmla="*/ 2147483647 w 962"/>
                  <a:gd name="T123" fmla="*/ 2147483647 h 28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62"/>
                  <a:gd name="T187" fmla="*/ 0 h 2812"/>
                  <a:gd name="T188" fmla="*/ 962 w 962"/>
                  <a:gd name="T189" fmla="*/ 2812 h 28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62" h="2812">
                    <a:moveTo>
                      <a:pt x="880" y="377"/>
                    </a:moveTo>
                    <a:lnTo>
                      <a:pt x="880" y="377"/>
                    </a:lnTo>
                    <a:lnTo>
                      <a:pt x="864" y="372"/>
                    </a:lnTo>
                    <a:lnTo>
                      <a:pt x="842" y="356"/>
                    </a:lnTo>
                    <a:lnTo>
                      <a:pt x="809" y="323"/>
                    </a:lnTo>
                    <a:lnTo>
                      <a:pt x="804" y="312"/>
                    </a:lnTo>
                    <a:lnTo>
                      <a:pt x="798" y="301"/>
                    </a:lnTo>
                    <a:lnTo>
                      <a:pt x="776" y="290"/>
                    </a:lnTo>
                    <a:lnTo>
                      <a:pt x="776" y="279"/>
                    </a:lnTo>
                    <a:lnTo>
                      <a:pt x="766" y="241"/>
                    </a:lnTo>
                    <a:lnTo>
                      <a:pt x="755" y="208"/>
                    </a:lnTo>
                    <a:lnTo>
                      <a:pt x="744" y="191"/>
                    </a:lnTo>
                    <a:lnTo>
                      <a:pt x="727" y="186"/>
                    </a:lnTo>
                    <a:lnTo>
                      <a:pt x="716" y="186"/>
                    </a:lnTo>
                    <a:lnTo>
                      <a:pt x="711" y="186"/>
                    </a:lnTo>
                    <a:lnTo>
                      <a:pt x="700" y="186"/>
                    </a:lnTo>
                    <a:lnTo>
                      <a:pt x="683" y="181"/>
                    </a:lnTo>
                    <a:lnTo>
                      <a:pt x="673" y="181"/>
                    </a:lnTo>
                    <a:lnTo>
                      <a:pt x="667" y="186"/>
                    </a:lnTo>
                    <a:lnTo>
                      <a:pt x="667" y="191"/>
                    </a:lnTo>
                    <a:lnTo>
                      <a:pt x="645" y="186"/>
                    </a:lnTo>
                    <a:lnTo>
                      <a:pt x="634" y="186"/>
                    </a:lnTo>
                    <a:lnTo>
                      <a:pt x="629" y="191"/>
                    </a:lnTo>
                    <a:lnTo>
                      <a:pt x="623" y="197"/>
                    </a:lnTo>
                    <a:lnTo>
                      <a:pt x="612" y="191"/>
                    </a:lnTo>
                    <a:lnTo>
                      <a:pt x="596" y="191"/>
                    </a:lnTo>
                    <a:lnTo>
                      <a:pt x="585" y="197"/>
                    </a:lnTo>
                    <a:lnTo>
                      <a:pt x="574" y="213"/>
                    </a:lnTo>
                    <a:lnTo>
                      <a:pt x="563" y="252"/>
                    </a:lnTo>
                    <a:lnTo>
                      <a:pt x="563" y="257"/>
                    </a:lnTo>
                    <a:lnTo>
                      <a:pt x="574" y="268"/>
                    </a:lnTo>
                    <a:lnTo>
                      <a:pt x="590" y="290"/>
                    </a:lnTo>
                    <a:lnTo>
                      <a:pt x="618" y="312"/>
                    </a:lnTo>
                    <a:lnTo>
                      <a:pt x="623" y="323"/>
                    </a:lnTo>
                    <a:lnTo>
                      <a:pt x="640" y="334"/>
                    </a:lnTo>
                    <a:lnTo>
                      <a:pt x="667" y="345"/>
                    </a:lnTo>
                    <a:lnTo>
                      <a:pt x="705" y="356"/>
                    </a:lnTo>
                    <a:lnTo>
                      <a:pt x="711" y="372"/>
                    </a:lnTo>
                    <a:lnTo>
                      <a:pt x="716" y="377"/>
                    </a:lnTo>
                    <a:lnTo>
                      <a:pt x="716" y="388"/>
                    </a:lnTo>
                    <a:lnTo>
                      <a:pt x="722" y="421"/>
                    </a:lnTo>
                    <a:lnTo>
                      <a:pt x="744" y="465"/>
                    </a:lnTo>
                    <a:lnTo>
                      <a:pt x="771" y="520"/>
                    </a:lnTo>
                    <a:lnTo>
                      <a:pt x="771" y="547"/>
                    </a:lnTo>
                    <a:lnTo>
                      <a:pt x="755" y="536"/>
                    </a:lnTo>
                    <a:lnTo>
                      <a:pt x="722" y="520"/>
                    </a:lnTo>
                    <a:lnTo>
                      <a:pt x="667" y="503"/>
                    </a:lnTo>
                    <a:lnTo>
                      <a:pt x="645" y="481"/>
                    </a:lnTo>
                    <a:lnTo>
                      <a:pt x="607" y="449"/>
                    </a:lnTo>
                    <a:lnTo>
                      <a:pt x="596" y="438"/>
                    </a:lnTo>
                    <a:lnTo>
                      <a:pt x="585" y="432"/>
                    </a:lnTo>
                    <a:lnTo>
                      <a:pt x="574" y="427"/>
                    </a:lnTo>
                    <a:lnTo>
                      <a:pt x="558" y="421"/>
                    </a:lnTo>
                    <a:lnTo>
                      <a:pt x="519" y="421"/>
                    </a:lnTo>
                    <a:lnTo>
                      <a:pt x="497" y="416"/>
                    </a:lnTo>
                    <a:lnTo>
                      <a:pt x="481" y="410"/>
                    </a:lnTo>
                    <a:lnTo>
                      <a:pt x="465" y="405"/>
                    </a:lnTo>
                    <a:lnTo>
                      <a:pt x="459" y="399"/>
                    </a:lnTo>
                    <a:lnTo>
                      <a:pt x="454" y="394"/>
                    </a:lnTo>
                    <a:lnTo>
                      <a:pt x="465" y="399"/>
                    </a:lnTo>
                    <a:lnTo>
                      <a:pt x="487" y="399"/>
                    </a:lnTo>
                    <a:lnTo>
                      <a:pt x="497" y="394"/>
                    </a:lnTo>
                    <a:lnTo>
                      <a:pt x="503" y="383"/>
                    </a:lnTo>
                    <a:lnTo>
                      <a:pt x="508" y="372"/>
                    </a:lnTo>
                    <a:lnTo>
                      <a:pt x="508" y="361"/>
                    </a:lnTo>
                    <a:lnTo>
                      <a:pt x="514" y="356"/>
                    </a:lnTo>
                    <a:lnTo>
                      <a:pt x="519" y="356"/>
                    </a:lnTo>
                    <a:lnTo>
                      <a:pt x="519" y="350"/>
                    </a:lnTo>
                    <a:lnTo>
                      <a:pt x="525" y="345"/>
                    </a:lnTo>
                    <a:lnTo>
                      <a:pt x="519" y="345"/>
                    </a:lnTo>
                    <a:lnTo>
                      <a:pt x="519" y="339"/>
                    </a:lnTo>
                    <a:lnTo>
                      <a:pt x="525" y="339"/>
                    </a:lnTo>
                    <a:lnTo>
                      <a:pt x="530" y="334"/>
                    </a:lnTo>
                    <a:lnTo>
                      <a:pt x="530" y="328"/>
                    </a:lnTo>
                    <a:lnTo>
                      <a:pt x="530" y="317"/>
                    </a:lnTo>
                    <a:lnTo>
                      <a:pt x="530" y="312"/>
                    </a:lnTo>
                    <a:lnTo>
                      <a:pt x="552" y="312"/>
                    </a:lnTo>
                    <a:lnTo>
                      <a:pt x="563" y="312"/>
                    </a:lnTo>
                    <a:lnTo>
                      <a:pt x="563" y="284"/>
                    </a:lnTo>
                    <a:lnTo>
                      <a:pt x="563" y="257"/>
                    </a:lnTo>
                    <a:lnTo>
                      <a:pt x="563" y="252"/>
                    </a:lnTo>
                    <a:lnTo>
                      <a:pt x="563" y="235"/>
                    </a:lnTo>
                    <a:lnTo>
                      <a:pt x="563" y="224"/>
                    </a:lnTo>
                    <a:lnTo>
                      <a:pt x="574" y="213"/>
                    </a:lnTo>
                    <a:lnTo>
                      <a:pt x="574" y="208"/>
                    </a:lnTo>
                    <a:lnTo>
                      <a:pt x="580" y="186"/>
                    </a:lnTo>
                    <a:lnTo>
                      <a:pt x="585" y="164"/>
                    </a:lnTo>
                    <a:lnTo>
                      <a:pt x="580" y="137"/>
                    </a:lnTo>
                    <a:lnTo>
                      <a:pt x="585" y="131"/>
                    </a:lnTo>
                    <a:lnTo>
                      <a:pt x="590" y="126"/>
                    </a:lnTo>
                    <a:lnTo>
                      <a:pt x="601" y="115"/>
                    </a:lnTo>
                    <a:lnTo>
                      <a:pt x="601" y="104"/>
                    </a:lnTo>
                    <a:lnTo>
                      <a:pt x="580" y="77"/>
                    </a:lnTo>
                    <a:lnTo>
                      <a:pt x="580" y="66"/>
                    </a:lnTo>
                    <a:lnTo>
                      <a:pt x="569" y="55"/>
                    </a:lnTo>
                    <a:lnTo>
                      <a:pt x="552" y="44"/>
                    </a:lnTo>
                    <a:lnTo>
                      <a:pt x="530" y="27"/>
                    </a:lnTo>
                    <a:lnTo>
                      <a:pt x="497" y="16"/>
                    </a:lnTo>
                    <a:lnTo>
                      <a:pt x="454" y="5"/>
                    </a:lnTo>
                    <a:lnTo>
                      <a:pt x="394" y="0"/>
                    </a:lnTo>
                    <a:lnTo>
                      <a:pt x="377" y="5"/>
                    </a:lnTo>
                    <a:lnTo>
                      <a:pt x="355" y="11"/>
                    </a:lnTo>
                    <a:lnTo>
                      <a:pt x="333" y="27"/>
                    </a:lnTo>
                    <a:lnTo>
                      <a:pt x="311" y="49"/>
                    </a:lnTo>
                    <a:lnTo>
                      <a:pt x="295" y="82"/>
                    </a:lnTo>
                    <a:lnTo>
                      <a:pt x="290" y="126"/>
                    </a:lnTo>
                    <a:lnTo>
                      <a:pt x="290" y="186"/>
                    </a:lnTo>
                    <a:lnTo>
                      <a:pt x="295" y="191"/>
                    </a:lnTo>
                    <a:lnTo>
                      <a:pt x="301" y="219"/>
                    </a:lnTo>
                    <a:lnTo>
                      <a:pt x="295" y="252"/>
                    </a:lnTo>
                    <a:lnTo>
                      <a:pt x="290" y="268"/>
                    </a:lnTo>
                    <a:lnTo>
                      <a:pt x="284" y="284"/>
                    </a:lnTo>
                    <a:lnTo>
                      <a:pt x="426" y="394"/>
                    </a:lnTo>
                    <a:lnTo>
                      <a:pt x="394" y="427"/>
                    </a:lnTo>
                    <a:lnTo>
                      <a:pt x="366" y="454"/>
                    </a:lnTo>
                    <a:lnTo>
                      <a:pt x="311" y="394"/>
                    </a:lnTo>
                    <a:lnTo>
                      <a:pt x="262" y="339"/>
                    </a:lnTo>
                    <a:lnTo>
                      <a:pt x="257" y="328"/>
                    </a:lnTo>
                    <a:lnTo>
                      <a:pt x="218" y="388"/>
                    </a:lnTo>
                    <a:lnTo>
                      <a:pt x="175" y="421"/>
                    </a:lnTo>
                    <a:lnTo>
                      <a:pt x="136" y="443"/>
                    </a:lnTo>
                    <a:lnTo>
                      <a:pt x="114" y="454"/>
                    </a:lnTo>
                    <a:lnTo>
                      <a:pt x="93" y="454"/>
                    </a:lnTo>
                    <a:lnTo>
                      <a:pt x="82" y="460"/>
                    </a:lnTo>
                    <a:lnTo>
                      <a:pt x="60" y="476"/>
                    </a:lnTo>
                    <a:lnTo>
                      <a:pt x="49" y="492"/>
                    </a:lnTo>
                    <a:lnTo>
                      <a:pt x="43" y="514"/>
                    </a:lnTo>
                    <a:lnTo>
                      <a:pt x="38" y="542"/>
                    </a:lnTo>
                    <a:lnTo>
                      <a:pt x="38" y="580"/>
                    </a:lnTo>
                    <a:lnTo>
                      <a:pt x="38" y="624"/>
                    </a:lnTo>
                    <a:lnTo>
                      <a:pt x="27" y="673"/>
                    </a:lnTo>
                    <a:lnTo>
                      <a:pt x="11" y="733"/>
                    </a:lnTo>
                    <a:lnTo>
                      <a:pt x="11" y="739"/>
                    </a:lnTo>
                    <a:lnTo>
                      <a:pt x="5" y="782"/>
                    </a:lnTo>
                    <a:lnTo>
                      <a:pt x="0" y="903"/>
                    </a:lnTo>
                    <a:lnTo>
                      <a:pt x="0" y="963"/>
                    </a:lnTo>
                    <a:lnTo>
                      <a:pt x="5" y="1018"/>
                    </a:lnTo>
                    <a:lnTo>
                      <a:pt x="16" y="1050"/>
                    </a:lnTo>
                    <a:lnTo>
                      <a:pt x="27" y="1083"/>
                    </a:lnTo>
                    <a:lnTo>
                      <a:pt x="60" y="1143"/>
                    </a:lnTo>
                    <a:lnTo>
                      <a:pt x="93" y="1204"/>
                    </a:lnTo>
                    <a:lnTo>
                      <a:pt x="120" y="1264"/>
                    </a:lnTo>
                    <a:lnTo>
                      <a:pt x="125" y="1264"/>
                    </a:lnTo>
                    <a:lnTo>
                      <a:pt x="136" y="1297"/>
                    </a:lnTo>
                    <a:lnTo>
                      <a:pt x="142" y="1318"/>
                    </a:lnTo>
                    <a:lnTo>
                      <a:pt x="153" y="1346"/>
                    </a:lnTo>
                    <a:lnTo>
                      <a:pt x="175" y="1384"/>
                    </a:lnTo>
                    <a:lnTo>
                      <a:pt x="180" y="1444"/>
                    </a:lnTo>
                    <a:lnTo>
                      <a:pt x="180" y="1483"/>
                    </a:lnTo>
                    <a:lnTo>
                      <a:pt x="180" y="1504"/>
                    </a:lnTo>
                    <a:lnTo>
                      <a:pt x="207" y="1504"/>
                    </a:lnTo>
                    <a:lnTo>
                      <a:pt x="229" y="1504"/>
                    </a:lnTo>
                    <a:lnTo>
                      <a:pt x="240" y="1504"/>
                    </a:lnTo>
                    <a:lnTo>
                      <a:pt x="235" y="1515"/>
                    </a:lnTo>
                    <a:lnTo>
                      <a:pt x="224" y="1548"/>
                    </a:lnTo>
                    <a:lnTo>
                      <a:pt x="213" y="1592"/>
                    </a:lnTo>
                    <a:lnTo>
                      <a:pt x="213" y="1614"/>
                    </a:lnTo>
                    <a:lnTo>
                      <a:pt x="218" y="1641"/>
                    </a:lnTo>
                    <a:lnTo>
                      <a:pt x="224" y="1696"/>
                    </a:lnTo>
                    <a:lnTo>
                      <a:pt x="229" y="1773"/>
                    </a:lnTo>
                    <a:lnTo>
                      <a:pt x="229" y="1882"/>
                    </a:lnTo>
                    <a:lnTo>
                      <a:pt x="224" y="1937"/>
                    </a:lnTo>
                    <a:lnTo>
                      <a:pt x="213" y="1986"/>
                    </a:lnTo>
                    <a:lnTo>
                      <a:pt x="197" y="2062"/>
                    </a:lnTo>
                    <a:lnTo>
                      <a:pt x="191" y="2101"/>
                    </a:lnTo>
                    <a:lnTo>
                      <a:pt x="186" y="2145"/>
                    </a:lnTo>
                    <a:lnTo>
                      <a:pt x="186" y="2205"/>
                    </a:lnTo>
                    <a:lnTo>
                      <a:pt x="186" y="2276"/>
                    </a:lnTo>
                    <a:lnTo>
                      <a:pt x="197" y="2407"/>
                    </a:lnTo>
                    <a:lnTo>
                      <a:pt x="207" y="2495"/>
                    </a:lnTo>
                    <a:lnTo>
                      <a:pt x="213" y="2555"/>
                    </a:lnTo>
                    <a:lnTo>
                      <a:pt x="213" y="2599"/>
                    </a:lnTo>
                    <a:lnTo>
                      <a:pt x="207" y="2631"/>
                    </a:lnTo>
                    <a:lnTo>
                      <a:pt x="207" y="2653"/>
                    </a:lnTo>
                    <a:lnTo>
                      <a:pt x="207" y="2670"/>
                    </a:lnTo>
                    <a:lnTo>
                      <a:pt x="207" y="2730"/>
                    </a:lnTo>
                    <a:lnTo>
                      <a:pt x="268" y="2752"/>
                    </a:lnTo>
                    <a:lnTo>
                      <a:pt x="301" y="2752"/>
                    </a:lnTo>
                    <a:lnTo>
                      <a:pt x="306" y="2763"/>
                    </a:lnTo>
                    <a:lnTo>
                      <a:pt x="328" y="2779"/>
                    </a:lnTo>
                    <a:lnTo>
                      <a:pt x="350" y="2790"/>
                    </a:lnTo>
                    <a:lnTo>
                      <a:pt x="372" y="2801"/>
                    </a:lnTo>
                    <a:lnTo>
                      <a:pt x="399" y="2807"/>
                    </a:lnTo>
                    <a:lnTo>
                      <a:pt x="437" y="2812"/>
                    </a:lnTo>
                    <a:lnTo>
                      <a:pt x="508" y="2807"/>
                    </a:lnTo>
                    <a:lnTo>
                      <a:pt x="541" y="2801"/>
                    </a:lnTo>
                    <a:lnTo>
                      <a:pt x="552" y="2801"/>
                    </a:lnTo>
                    <a:lnTo>
                      <a:pt x="552" y="2796"/>
                    </a:lnTo>
                    <a:lnTo>
                      <a:pt x="552" y="2785"/>
                    </a:lnTo>
                    <a:lnTo>
                      <a:pt x="547" y="2768"/>
                    </a:lnTo>
                    <a:lnTo>
                      <a:pt x="536" y="2752"/>
                    </a:lnTo>
                    <a:lnTo>
                      <a:pt x="470" y="2692"/>
                    </a:lnTo>
                    <a:lnTo>
                      <a:pt x="432" y="2648"/>
                    </a:lnTo>
                    <a:lnTo>
                      <a:pt x="415" y="2631"/>
                    </a:lnTo>
                    <a:lnTo>
                      <a:pt x="404" y="2615"/>
                    </a:lnTo>
                    <a:lnTo>
                      <a:pt x="404" y="2599"/>
                    </a:lnTo>
                    <a:lnTo>
                      <a:pt x="399" y="2588"/>
                    </a:lnTo>
                    <a:lnTo>
                      <a:pt x="394" y="2566"/>
                    </a:lnTo>
                    <a:lnTo>
                      <a:pt x="388" y="2555"/>
                    </a:lnTo>
                    <a:lnTo>
                      <a:pt x="388" y="2528"/>
                    </a:lnTo>
                    <a:lnTo>
                      <a:pt x="394" y="2467"/>
                    </a:lnTo>
                    <a:lnTo>
                      <a:pt x="399" y="2424"/>
                    </a:lnTo>
                    <a:lnTo>
                      <a:pt x="394" y="2402"/>
                    </a:lnTo>
                    <a:lnTo>
                      <a:pt x="383" y="2374"/>
                    </a:lnTo>
                    <a:lnTo>
                      <a:pt x="394" y="2238"/>
                    </a:lnTo>
                    <a:lnTo>
                      <a:pt x="399" y="2145"/>
                    </a:lnTo>
                    <a:lnTo>
                      <a:pt x="404" y="2095"/>
                    </a:lnTo>
                    <a:lnTo>
                      <a:pt x="415" y="2062"/>
                    </a:lnTo>
                    <a:lnTo>
                      <a:pt x="421" y="2013"/>
                    </a:lnTo>
                    <a:lnTo>
                      <a:pt x="432" y="1948"/>
                    </a:lnTo>
                    <a:lnTo>
                      <a:pt x="437" y="1931"/>
                    </a:lnTo>
                    <a:lnTo>
                      <a:pt x="454" y="1893"/>
                    </a:lnTo>
                    <a:lnTo>
                      <a:pt x="476" y="1827"/>
                    </a:lnTo>
                    <a:lnTo>
                      <a:pt x="492" y="1729"/>
                    </a:lnTo>
                    <a:lnTo>
                      <a:pt x="497" y="1723"/>
                    </a:lnTo>
                    <a:lnTo>
                      <a:pt x="503" y="1718"/>
                    </a:lnTo>
                    <a:lnTo>
                      <a:pt x="503" y="1729"/>
                    </a:lnTo>
                    <a:lnTo>
                      <a:pt x="558" y="1893"/>
                    </a:lnTo>
                    <a:lnTo>
                      <a:pt x="569" y="1920"/>
                    </a:lnTo>
                    <a:lnTo>
                      <a:pt x="569" y="1948"/>
                    </a:lnTo>
                    <a:lnTo>
                      <a:pt x="563" y="1980"/>
                    </a:lnTo>
                    <a:lnTo>
                      <a:pt x="547" y="2035"/>
                    </a:lnTo>
                    <a:lnTo>
                      <a:pt x="541" y="2084"/>
                    </a:lnTo>
                    <a:lnTo>
                      <a:pt x="536" y="2145"/>
                    </a:lnTo>
                    <a:lnTo>
                      <a:pt x="519" y="2287"/>
                    </a:lnTo>
                    <a:lnTo>
                      <a:pt x="503" y="2380"/>
                    </a:lnTo>
                    <a:lnTo>
                      <a:pt x="497" y="2429"/>
                    </a:lnTo>
                    <a:lnTo>
                      <a:pt x="481" y="2445"/>
                    </a:lnTo>
                    <a:lnTo>
                      <a:pt x="476" y="2462"/>
                    </a:lnTo>
                    <a:lnTo>
                      <a:pt x="470" y="2506"/>
                    </a:lnTo>
                    <a:lnTo>
                      <a:pt x="519" y="2528"/>
                    </a:lnTo>
                    <a:lnTo>
                      <a:pt x="580" y="2544"/>
                    </a:lnTo>
                    <a:lnTo>
                      <a:pt x="640" y="2555"/>
                    </a:lnTo>
                    <a:lnTo>
                      <a:pt x="694" y="2555"/>
                    </a:lnTo>
                    <a:lnTo>
                      <a:pt x="689" y="2517"/>
                    </a:lnTo>
                    <a:lnTo>
                      <a:pt x="705" y="2484"/>
                    </a:lnTo>
                    <a:lnTo>
                      <a:pt x="716" y="2445"/>
                    </a:lnTo>
                    <a:lnTo>
                      <a:pt x="738" y="2396"/>
                    </a:lnTo>
                    <a:lnTo>
                      <a:pt x="755" y="2331"/>
                    </a:lnTo>
                    <a:lnTo>
                      <a:pt x="771" y="2249"/>
                    </a:lnTo>
                    <a:lnTo>
                      <a:pt x="782" y="2156"/>
                    </a:lnTo>
                    <a:lnTo>
                      <a:pt x="787" y="2041"/>
                    </a:lnTo>
                    <a:lnTo>
                      <a:pt x="787" y="2013"/>
                    </a:lnTo>
                    <a:lnTo>
                      <a:pt x="787" y="1991"/>
                    </a:lnTo>
                    <a:lnTo>
                      <a:pt x="787" y="1980"/>
                    </a:lnTo>
                    <a:lnTo>
                      <a:pt x="793" y="1969"/>
                    </a:lnTo>
                    <a:lnTo>
                      <a:pt x="798" y="1937"/>
                    </a:lnTo>
                    <a:lnTo>
                      <a:pt x="798" y="1882"/>
                    </a:lnTo>
                    <a:lnTo>
                      <a:pt x="798" y="1805"/>
                    </a:lnTo>
                    <a:lnTo>
                      <a:pt x="782" y="1690"/>
                    </a:lnTo>
                    <a:lnTo>
                      <a:pt x="755" y="1559"/>
                    </a:lnTo>
                    <a:lnTo>
                      <a:pt x="722" y="1411"/>
                    </a:lnTo>
                    <a:lnTo>
                      <a:pt x="733" y="1401"/>
                    </a:lnTo>
                    <a:lnTo>
                      <a:pt x="738" y="1390"/>
                    </a:lnTo>
                    <a:lnTo>
                      <a:pt x="744" y="1368"/>
                    </a:lnTo>
                    <a:lnTo>
                      <a:pt x="733" y="1313"/>
                    </a:lnTo>
                    <a:lnTo>
                      <a:pt x="711" y="1220"/>
                    </a:lnTo>
                    <a:lnTo>
                      <a:pt x="683" y="1083"/>
                    </a:lnTo>
                    <a:lnTo>
                      <a:pt x="673" y="1018"/>
                    </a:lnTo>
                    <a:lnTo>
                      <a:pt x="656" y="957"/>
                    </a:lnTo>
                    <a:lnTo>
                      <a:pt x="645" y="914"/>
                    </a:lnTo>
                    <a:lnTo>
                      <a:pt x="634" y="870"/>
                    </a:lnTo>
                    <a:lnTo>
                      <a:pt x="634" y="821"/>
                    </a:lnTo>
                    <a:lnTo>
                      <a:pt x="640" y="777"/>
                    </a:lnTo>
                    <a:lnTo>
                      <a:pt x="634" y="739"/>
                    </a:lnTo>
                    <a:lnTo>
                      <a:pt x="634" y="706"/>
                    </a:lnTo>
                    <a:lnTo>
                      <a:pt x="678" y="717"/>
                    </a:lnTo>
                    <a:lnTo>
                      <a:pt x="776" y="728"/>
                    </a:lnTo>
                    <a:lnTo>
                      <a:pt x="837" y="733"/>
                    </a:lnTo>
                    <a:lnTo>
                      <a:pt x="891" y="728"/>
                    </a:lnTo>
                    <a:lnTo>
                      <a:pt x="913" y="722"/>
                    </a:lnTo>
                    <a:lnTo>
                      <a:pt x="935" y="717"/>
                    </a:lnTo>
                    <a:lnTo>
                      <a:pt x="952" y="706"/>
                    </a:lnTo>
                    <a:lnTo>
                      <a:pt x="962" y="689"/>
                    </a:lnTo>
                    <a:lnTo>
                      <a:pt x="946" y="618"/>
                    </a:lnTo>
                    <a:lnTo>
                      <a:pt x="924" y="520"/>
                    </a:lnTo>
                    <a:lnTo>
                      <a:pt x="880" y="377"/>
                    </a:lnTo>
                    <a:close/>
                    <a:moveTo>
                      <a:pt x="640" y="279"/>
                    </a:moveTo>
                    <a:lnTo>
                      <a:pt x="640" y="279"/>
                    </a:lnTo>
                    <a:lnTo>
                      <a:pt x="634" y="279"/>
                    </a:lnTo>
                    <a:lnTo>
                      <a:pt x="618" y="274"/>
                    </a:lnTo>
                    <a:lnTo>
                      <a:pt x="607" y="263"/>
                    </a:lnTo>
                    <a:lnTo>
                      <a:pt x="596" y="246"/>
                    </a:lnTo>
                    <a:lnTo>
                      <a:pt x="580" y="241"/>
                    </a:lnTo>
                    <a:lnTo>
                      <a:pt x="590" y="230"/>
                    </a:lnTo>
                    <a:lnTo>
                      <a:pt x="596" y="224"/>
                    </a:lnTo>
                    <a:lnTo>
                      <a:pt x="618" y="224"/>
                    </a:lnTo>
                    <a:lnTo>
                      <a:pt x="623" y="230"/>
                    </a:lnTo>
                    <a:lnTo>
                      <a:pt x="623" y="235"/>
                    </a:lnTo>
                    <a:lnTo>
                      <a:pt x="623" y="246"/>
                    </a:lnTo>
                    <a:lnTo>
                      <a:pt x="623" y="252"/>
                    </a:lnTo>
                    <a:lnTo>
                      <a:pt x="629" y="257"/>
                    </a:lnTo>
                    <a:lnTo>
                      <a:pt x="634" y="263"/>
                    </a:lnTo>
                    <a:lnTo>
                      <a:pt x="640" y="263"/>
                    </a:lnTo>
                    <a:lnTo>
                      <a:pt x="645" y="263"/>
                    </a:lnTo>
                    <a:lnTo>
                      <a:pt x="645" y="268"/>
                    </a:lnTo>
                    <a:lnTo>
                      <a:pt x="640" y="279"/>
                    </a:lnTo>
                    <a:close/>
                    <a:moveTo>
                      <a:pt x="235" y="990"/>
                    </a:moveTo>
                    <a:lnTo>
                      <a:pt x="235" y="990"/>
                    </a:lnTo>
                    <a:lnTo>
                      <a:pt x="235" y="1023"/>
                    </a:lnTo>
                    <a:lnTo>
                      <a:pt x="229" y="1067"/>
                    </a:lnTo>
                    <a:lnTo>
                      <a:pt x="224" y="1089"/>
                    </a:lnTo>
                    <a:lnTo>
                      <a:pt x="218" y="1089"/>
                    </a:lnTo>
                    <a:lnTo>
                      <a:pt x="213" y="1083"/>
                    </a:lnTo>
                    <a:lnTo>
                      <a:pt x="213" y="1072"/>
                    </a:lnTo>
                    <a:lnTo>
                      <a:pt x="207" y="1056"/>
                    </a:lnTo>
                    <a:lnTo>
                      <a:pt x="202" y="1045"/>
                    </a:lnTo>
                    <a:lnTo>
                      <a:pt x="191" y="1029"/>
                    </a:lnTo>
                    <a:lnTo>
                      <a:pt x="191" y="1012"/>
                    </a:lnTo>
                    <a:lnTo>
                      <a:pt x="197" y="1001"/>
                    </a:lnTo>
                    <a:lnTo>
                      <a:pt x="202" y="985"/>
                    </a:lnTo>
                    <a:lnTo>
                      <a:pt x="207" y="979"/>
                    </a:lnTo>
                    <a:lnTo>
                      <a:pt x="207" y="963"/>
                    </a:lnTo>
                    <a:lnTo>
                      <a:pt x="207" y="946"/>
                    </a:lnTo>
                    <a:lnTo>
                      <a:pt x="207" y="936"/>
                    </a:lnTo>
                    <a:lnTo>
                      <a:pt x="213" y="930"/>
                    </a:lnTo>
                    <a:lnTo>
                      <a:pt x="224" y="952"/>
                    </a:lnTo>
                    <a:lnTo>
                      <a:pt x="235" y="968"/>
                    </a:lnTo>
                    <a:lnTo>
                      <a:pt x="235" y="990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73" name="Freeform 1581"/>
              <p:cNvSpPr>
                <a:spLocks/>
              </p:cNvSpPr>
              <p:nvPr/>
            </p:nvSpPr>
            <p:spPr bwMode="auto">
              <a:xfrm>
                <a:off x="-7398683" y="-7486702"/>
                <a:ext cx="41320" cy="165285"/>
              </a:xfrm>
              <a:custGeom>
                <a:avLst/>
                <a:gdLst>
                  <a:gd name="T0" fmla="*/ 0 w 11"/>
                  <a:gd name="T1" fmla="*/ 2147483647 h 44"/>
                  <a:gd name="T2" fmla="*/ 0 w 11"/>
                  <a:gd name="T3" fmla="*/ 2147483647 h 44"/>
                  <a:gd name="T4" fmla="*/ 0 w 11"/>
                  <a:gd name="T5" fmla="*/ 2147483647 h 44"/>
                  <a:gd name="T6" fmla="*/ 0 w 11"/>
                  <a:gd name="T7" fmla="*/ 2147483647 h 44"/>
                  <a:gd name="T8" fmla="*/ 0 w 11"/>
                  <a:gd name="T9" fmla="*/ 2147483647 h 44"/>
                  <a:gd name="T10" fmla="*/ 0 w 11"/>
                  <a:gd name="T11" fmla="*/ 2147483647 h 44"/>
                  <a:gd name="T12" fmla="*/ 2147483647 w 11"/>
                  <a:gd name="T13" fmla="*/ 0 h 44"/>
                  <a:gd name="T14" fmla="*/ 2147483647 w 11"/>
                  <a:gd name="T15" fmla="*/ 0 h 44"/>
                  <a:gd name="T16" fmla="*/ 0 w 11"/>
                  <a:gd name="T17" fmla="*/ 2147483647 h 44"/>
                  <a:gd name="T18" fmla="*/ 0 w 11"/>
                  <a:gd name="T19" fmla="*/ 2147483647 h 44"/>
                  <a:gd name="T20" fmla="*/ 0 w 11"/>
                  <a:gd name="T21" fmla="*/ 2147483647 h 44"/>
                  <a:gd name="T22" fmla="*/ 0 w 11"/>
                  <a:gd name="T23" fmla="*/ 2147483647 h 44"/>
                  <a:gd name="T24" fmla="*/ 0 w 11"/>
                  <a:gd name="T25" fmla="*/ 2147483647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4"/>
                  <a:gd name="T41" fmla="*/ 11 w 1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4">
                    <a:moveTo>
                      <a:pt x="0" y="39"/>
                    </a:moveTo>
                    <a:lnTo>
                      <a:pt x="0" y="39"/>
                    </a:lnTo>
                    <a:lnTo>
                      <a:pt x="0" y="44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74" name="Freeform 1582"/>
              <p:cNvSpPr>
                <a:spLocks noEditPoints="1"/>
              </p:cNvSpPr>
              <p:nvPr/>
            </p:nvSpPr>
            <p:spPr bwMode="auto">
              <a:xfrm>
                <a:off x="-8014722" y="-7689551"/>
                <a:ext cx="758780" cy="409456"/>
              </a:xfrm>
              <a:custGeom>
                <a:avLst/>
                <a:gdLst>
                  <a:gd name="T0" fmla="*/ 2147483647 w 202"/>
                  <a:gd name="T1" fmla="*/ 2147483647 h 109"/>
                  <a:gd name="T2" fmla="*/ 2147483647 w 202"/>
                  <a:gd name="T3" fmla="*/ 2147483647 h 109"/>
                  <a:gd name="T4" fmla="*/ 2147483647 w 202"/>
                  <a:gd name="T5" fmla="*/ 2147483647 h 109"/>
                  <a:gd name="T6" fmla="*/ 2147483647 w 202"/>
                  <a:gd name="T7" fmla="*/ 2147483647 h 109"/>
                  <a:gd name="T8" fmla="*/ 2147483647 w 202"/>
                  <a:gd name="T9" fmla="*/ 2147483647 h 109"/>
                  <a:gd name="T10" fmla="*/ 2147483647 w 202"/>
                  <a:gd name="T11" fmla="*/ 2147483647 h 109"/>
                  <a:gd name="T12" fmla="*/ 2147483647 w 202"/>
                  <a:gd name="T13" fmla="*/ 2147483647 h 109"/>
                  <a:gd name="T14" fmla="*/ 2147483647 w 202"/>
                  <a:gd name="T15" fmla="*/ 2147483647 h 109"/>
                  <a:gd name="T16" fmla="*/ 2147483647 w 202"/>
                  <a:gd name="T17" fmla="*/ 2147483647 h 109"/>
                  <a:gd name="T18" fmla="*/ 2147483647 w 202"/>
                  <a:gd name="T19" fmla="*/ 2147483647 h 109"/>
                  <a:gd name="T20" fmla="*/ 2147483647 w 202"/>
                  <a:gd name="T21" fmla="*/ 2147483647 h 109"/>
                  <a:gd name="T22" fmla="*/ 2147483647 w 202"/>
                  <a:gd name="T23" fmla="*/ 2147483647 h 109"/>
                  <a:gd name="T24" fmla="*/ 2147483647 w 202"/>
                  <a:gd name="T25" fmla="*/ 2147483647 h 109"/>
                  <a:gd name="T26" fmla="*/ 2147483647 w 202"/>
                  <a:gd name="T27" fmla="*/ 2147483647 h 109"/>
                  <a:gd name="T28" fmla="*/ 2147483647 w 202"/>
                  <a:gd name="T29" fmla="*/ 2147483647 h 109"/>
                  <a:gd name="T30" fmla="*/ 2147483647 w 202"/>
                  <a:gd name="T31" fmla="*/ 0 h 109"/>
                  <a:gd name="T32" fmla="*/ 0 w 202"/>
                  <a:gd name="T33" fmla="*/ 0 h 109"/>
                  <a:gd name="T34" fmla="*/ 0 w 202"/>
                  <a:gd name="T35" fmla="*/ 2147483647 h 109"/>
                  <a:gd name="T36" fmla="*/ 0 w 202"/>
                  <a:gd name="T37" fmla="*/ 2147483647 h 109"/>
                  <a:gd name="T38" fmla="*/ 0 w 202"/>
                  <a:gd name="T39" fmla="*/ 2147483647 h 109"/>
                  <a:gd name="T40" fmla="*/ 2147483647 w 202"/>
                  <a:gd name="T41" fmla="*/ 2147483647 h 109"/>
                  <a:gd name="T42" fmla="*/ 2147483647 w 202"/>
                  <a:gd name="T43" fmla="*/ 2147483647 h 109"/>
                  <a:gd name="T44" fmla="*/ 2147483647 w 202"/>
                  <a:gd name="T45" fmla="*/ 2147483647 h 109"/>
                  <a:gd name="T46" fmla="*/ 2147483647 w 202"/>
                  <a:gd name="T47" fmla="*/ 2147483647 h 109"/>
                  <a:gd name="T48" fmla="*/ 2147483647 w 202"/>
                  <a:gd name="T49" fmla="*/ 2147483647 h 109"/>
                  <a:gd name="T50" fmla="*/ 2147483647 w 202"/>
                  <a:gd name="T51" fmla="*/ 2147483647 h 109"/>
                  <a:gd name="T52" fmla="*/ 2147483647 w 202"/>
                  <a:gd name="T53" fmla="*/ 2147483647 h 109"/>
                  <a:gd name="T54" fmla="*/ 2147483647 w 202"/>
                  <a:gd name="T55" fmla="*/ 2147483647 h 109"/>
                  <a:gd name="T56" fmla="*/ 2147483647 w 202"/>
                  <a:gd name="T57" fmla="*/ 2147483647 h 109"/>
                  <a:gd name="T58" fmla="*/ 2147483647 w 202"/>
                  <a:gd name="T59" fmla="*/ 2147483647 h 109"/>
                  <a:gd name="T60" fmla="*/ 2147483647 w 202"/>
                  <a:gd name="T61" fmla="*/ 2147483647 h 109"/>
                  <a:gd name="T62" fmla="*/ 2147483647 w 202"/>
                  <a:gd name="T63" fmla="*/ 2147483647 h 109"/>
                  <a:gd name="T64" fmla="*/ 2147483647 w 202"/>
                  <a:gd name="T65" fmla="*/ 2147483647 h 109"/>
                  <a:gd name="T66" fmla="*/ 2147483647 w 202"/>
                  <a:gd name="T67" fmla="*/ 2147483647 h 109"/>
                  <a:gd name="T68" fmla="*/ 2147483647 w 202"/>
                  <a:gd name="T69" fmla="*/ 2147483647 h 109"/>
                  <a:gd name="T70" fmla="*/ 2147483647 w 202"/>
                  <a:gd name="T71" fmla="*/ 2147483647 h 109"/>
                  <a:gd name="T72" fmla="*/ 2147483647 w 202"/>
                  <a:gd name="T73" fmla="*/ 2147483647 h 109"/>
                  <a:gd name="T74" fmla="*/ 2147483647 w 202"/>
                  <a:gd name="T75" fmla="*/ 2147483647 h 109"/>
                  <a:gd name="T76" fmla="*/ 2147483647 w 202"/>
                  <a:gd name="T77" fmla="*/ 2147483647 h 109"/>
                  <a:gd name="T78" fmla="*/ 2147483647 w 202"/>
                  <a:gd name="T79" fmla="*/ 2147483647 h 109"/>
                  <a:gd name="T80" fmla="*/ 2147483647 w 202"/>
                  <a:gd name="T81" fmla="*/ 2147483647 h 109"/>
                  <a:gd name="T82" fmla="*/ 2147483647 w 202"/>
                  <a:gd name="T83" fmla="*/ 2147483647 h 109"/>
                  <a:gd name="T84" fmla="*/ 2147483647 w 202"/>
                  <a:gd name="T85" fmla="*/ 2147483647 h 109"/>
                  <a:gd name="T86" fmla="*/ 2147483647 w 202"/>
                  <a:gd name="T87" fmla="*/ 2147483647 h 109"/>
                  <a:gd name="T88" fmla="*/ 2147483647 w 202"/>
                  <a:gd name="T89" fmla="*/ 2147483647 h 109"/>
                  <a:gd name="T90" fmla="*/ 2147483647 w 202"/>
                  <a:gd name="T91" fmla="*/ 2147483647 h 109"/>
                  <a:gd name="T92" fmla="*/ 2147483647 w 202"/>
                  <a:gd name="T93" fmla="*/ 2147483647 h 109"/>
                  <a:gd name="T94" fmla="*/ 2147483647 w 202"/>
                  <a:gd name="T95" fmla="*/ 2147483647 h 109"/>
                  <a:gd name="T96" fmla="*/ 2147483647 w 202"/>
                  <a:gd name="T97" fmla="*/ 2147483647 h 109"/>
                  <a:gd name="T98" fmla="*/ 2147483647 w 202"/>
                  <a:gd name="T99" fmla="*/ 2147483647 h 109"/>
                  <a:gd name="T100" fmla="*/ 2147483647 w 202"/>
                  <a:gd name="T101" fmla="*/ 2147483647 h 109"/>
                  <a:gd name="T102" fmla="*/ 2147483647 w 202"/>
                  <a:gd name="T103" fmla="*/ 2147483647 h 109"/>
                  <a:gd name="T104" fmla="*/ 2147483647 w 202"/>
                  <a:gd name="T105" fmla="*/ 2147483647 h 109"/>
                  <a:gd name="T106" fmla="*/ 2147483647 w 202"/>
                  <a:gd name="T107" fmla="*/ 2147483647 h 109"/>
                  <a:gd name="T108" fmla="*/ 2147483647 w 202"/>
                  <a:gd name="T109" fmla="*/ 2147483647 h 109"/>
                  <a:gd name="T110" fmla="*/ 2147483647 w 202"/>
                  <a:gd name="T111" fmla="*/ 2147483647 h 109"/>
                  <a:gd name="T112" fmla="*/ 2147483647 w 202"/>
                  <a:gd name="T113" fmla="*/ 2147483647 h 109"/>
                  <a:gd name="T114" fmla="*/ 2147483647 w 202"/>
                  <a:gd name="T115" fmla="*/ 2147483647 h 109"/>
                  <a:gd name="T116" fmla="*/ 2147483647 w 202"/>
                  <a:gd name="T117" fmla="*/ 2147483647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02"/>
                  <a:gd name="T178" fmla="*/ 0 h 109"/>
                  <a:gd name="T179" fmla="*/ 202 w 202"/>
                  <a:gd name="T180" fmla="*/ 109 h 1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02" h="109">
                    <a:moveTo>
                      <a:pt x="202" y="71"/>
                    </a:moveTo>
                    <a:lnTo>
                      <a:pt x="202" y="71"/>
                    </a:lnTo>
                    <a:lnTo>
                      <a:pt x="202" y="60"/>
                    </a:lnTo>
                    <a:lnTo>
                      <a:pt x="197" y="54"/>
                    </a:lnTo>
                    <a:lnTo>
                      <a:pt x="175" y="38"/>
                    </a:lnTo>
                    <a:lnTo>
                      <a:pt x="148" y="32"/>
                    </a:lnTo>
                    <a:lnTo>
                      <a:pt x="137" y="38"/>
                    </a:lnTo>
                    <a:lnTo>
                      <a:pt x="131" y="43"/>
                    </a:lnTo>
                    <a:lnTo>
                      <a:pt x="126" y="43"/>
                    </a:lnTo>
                    <a:lnTo>
                      <a:pt x="115" y="38"/>
                    </a:lnTo>
                    <a:lnTo>
                      <a:pt x="55" y="11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49" y="22"/>
                    </a:lnTo>
                    <a:lnTo>
                      <a:pt x="82" y="43"/>
                    </a:lnTo>
                    <a:lnTo>
                      <a:pt x="120" y="65"/>
                    </a:lnTo>
                    <a:lnTo>
                      <a:pt x="115" y="76"/>
                    </a:lnTo>
                    <a:lnTo>
                      <a:pt x="120" y="87"/>
                    </a:lnTo>
                    <a:lnTo>
                      <a:pt x="126" y="98"/>
                    </a:lnTo>
                    <a:lnTo>
                      <a:pt x="142" y="109"/>
                    </a:lnTo>
                    <a:lnTo>
                      <a:pt x="159" y="109"/>
                    </a:lnTo>
                    <a:lnTo>
                      <a:pt x="175" y="109"/>
                    </a:lnTo>
                    <a:lnTo>
                      <a:pt x="181" y="104"/>
                    </a:lnTo>
                    <a:lnTo>
                      <a:pt x="191" y="98"/>
                    </a:lnTo>
                    <a:lnTo>
                      <a:pt x="202" y="82"/>
                    </a:lnTo>
                    <a:lnTo>
                      <a:pt x="202" y="71"/>
                    </a:lnTo>
                    <a:close/>
                    <a:moveTo>
                      <a:pt x="77" y="82"/>
                    </a:moveTo>
                    <a:lnTo>
                      <a:pt x="77" y="82"/>
                    </a:lnTo>
                    <a:lnTo>
                      <a:pt x="60" y="71"/>
                    </a:lnTo>
                    <a:lnTo>
                      <a:pt x="55" y="65"/>
                    </a:lnTo>
                    <a:lnTo>
                      <a:pt x="55" y="49"/>
                    </a:lnTo>
                    <a:lnTo>
                      <a:pt x="60" y="38"/>
                    </a:lnTo>
                    <a:lnTo>
                      <a:pt x="66" y="27"/>
                    </a:lnTo>
                    <a:lnTo>
                      <a:pt x="77" y="22"/>
                    </a:lnTo>
                    <a:lnTo>
                      <a:pt x="82" y="22"/>
                    </a:lnTo>
                    <a:lnTo>
                      <a:pt x="93" y="27"/>
                    </a:lnTo>
                    <a:lnTo>
                      <a:pt x="115" y="38"/>
                    </a:lnTo>
                    <a:lnTo>
                      <a:pt x="120" y="49"/>
                    </a:lnTo>
                    <a:lnTo>
                      <a:pt x="115" y="60"/>
                    </a:lnTo>
                    <a:lnTo>
                      <a:pt x="109" y="76"/>
                    </a:lnTo>
                    <a:lnTo>
                      <a:pt x="98" y="82"/>
                    </a:ln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75" name="Freeform 1583"/>
              <p:cNvSpPr>
                <a:spLocks/>
              </p:cNvSpPr>
              <p:nvPr/>
            </p:nvSpPr>
            <p:spPr bwMode="auto">
              <a:xfrm>
                <a:off x="-8074823" y="-6848100"/>
                <a:ext cx="492080" cy="1686660"/>
              </a:xfrm>
              <a:custGeom>
                <a:avLst/>
                <a:gdLst>
                  <a:gd name="T0" fmla="*/ 0 w 131"/>
                  <a:gd name="T1" fmla="*/ 2147483647 h 449"/>
                  <a:gd name="T2" fmla="*/ 0 w 131"/>
                  <a:gd name="T3" fmla="*/ 2147483647 h 449"/>
                  <a:gd name="T4" fmla="*/ 2147483647 w 131"/>
                  <a:gd name="T5" fmla="*/ 2147483647 h 449"/>
                  <a:gd name="T6" fmla="*/ 2147483647 w 131"/>
                  <a:gd name="T7" fmla="*/ 2147483647 h 449"/>
                  <a:gd name="T8" fmla="*/ 2147483647 w 131"/>
                  <a:gd name="T9" fmla="*/ 2147483647 h 449"/>
                  <a:gd name="T10" fmla="*/ 2147483647 w 131"/>
                  <a:gd name="T11" fmla="*/ 2147483647 h 449"/>
                  <a:gd name="T12" fmla="*/ 2147483647 w 131"/>
                  <a:gd name="T13" fmla="*/ 2147483647 h 449"/>
                  <a:gd name="T14" fmla="*/ 2147483647 w 131"/>
                  <a:gd name="T15" fmla="*/ 2147483647 h 449"/>
                  <a:gd name="T16" fmla="*/ 2147483647 w 131"/>
                  <a:gd name="T17" fmla="*/ 2147483647 h 449"/>
                  <a:gd name="T18" fmla="*/ 2147483647 w 131"/>
                  <a:gd name="T19" fmla="*/ 2147483647 h 449"/>
                  <a:gd name="T20" fmla="*/ 2147483647 w 131"/>
                  <a:gd name="T21" fmla="*/ 2147483647 h 449"/>
                  <a:gd name="T22" fmla="*/ 2147483647 w 131"/>
                  <a:gd name="T23" fmla="*/ 2147483647 h 449"/>
                  <a:gd name="T24" fmla="*/ 2147483647 w 131"/>
                  <a:gd name="T25" fmla="*/ 2147483647 h 449"/>
                  <a:gd name="T26" fmla="*/ 2147483647 w 131"/>
                  <a:gd name="T27" fmla="*/ 2147483647 h 449"/>
                  <a:gd name="T28" fmla="*/ 2147483647 w 131"/>
                  <a:gd name="T29" fmla="*/ 2147483647 h 449"/>
                  <a:gd name="T30" fmla="*/ 2147483647 w 131"/>
                  <a:gd name="T31" fmla="*/ 2147483647 h 449"/>
                  <a:gd name="T32" fmla="*/ 2147483647 w 131"/>
                  <a:gd name="T33" fmla="*/ 2147483647 h 449"/>
                  <a:gd name="T34" fmla="*/ 2147483647 w 131"/>
                  <a:gd name="T35" fmla="*/ 2147483647 h 449"/>
                  <a:gd name="T36" fmla="*/ 2147483647 w 131"/>
                  <a:gd name="T37" fmla="*/ 2147483647 h 449"/>
                  <a:gd name="T38" fmla="*/ 2147483647 w 131"/>
                  <a:gd name="T39" fmla="*/ 2147483647 h 449"/>
                  <a:gd name="T40" fmla="*/ 2147483647 w 131"/>
                  <a:gd name="T41" fmla="*/ 2147483647 h 449"/>
                  <a:gd name="T42" fmla="*/ 2147483647 w 131"/>
                  <a:gd name="T43" fmla="*/ 2147483647 h 449"/>
                  <a:gd name="T44" fmla="*/ 2147483647 w 131"/>
                  <a:gd name="T45" fmla="*/ 2147483647 h 449"/>
                  <a:gd name="T46" fmla="*/ 2147483647 w 131"/>
                  <a:gd name="T47" fmla="*/ 2147483647 h 449"/>
                  <a:gd name="T48" fmla="*/ 2147483647 w 131"/>
                  <a:gd name="T49" fmla="*/ 2147483647 h 449"/>
                  <a:gd name="T50" fmla="*/ 2147483647 w 131"/>
                  <a:gd name="T51" fmla="*/ 2147483647 h 449"/>
                  <a:gd name="T52" fmla="*/ 2147483647 w 131"/>
                  <a:gd name="T53" fmla="*/ 2147483647 h 449"/>
                  <a:gd name="T54" fmla="*/ 2147483647 w 131"/>
                  <a:gd name="T55" fmla="*/ 2147483647 h 449"/>
                  <a:gd name="T56" fmla="*/ 2147483647 w 131"/>
                  <a:gd name="T57" fmla="*/ 0 h 449"/>
                  <a:gd name="T58" fmla="*/ 2147483647 w 131"/>
                  <a:gd name="T59" fmla="*/ 0 h 449"/>
                  <a:gd name="T60" fmla="*/ 2147483647 w 131"/>
                  <a:gd name="T61" fmla="*/ 2147483647 h 449"/>
                  <a:gd name="T62" fmla="*/ 2147483647 w 131"/>
                  <a:gd name="T63" fmla="*/ 2147483647 h 449"/>
                  <a:gd name="T64" fmla="*/ 0 w 131"/>
                  <a:gd name="T65" fmla="*/ 2147483647 h 4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1"/>
                  <a:gd name="T100" fmla="*/ 0 h 449"/>
                  <a:gd name="T101" fmla="*/ 131 w 131"/>
                  <a:gd name="T102" fmla="*/ 449 h 4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1" h="449">
                    <a:moveTo>
                      <a:pt x="0" y="55"/>
                    </a:moveTo>
                    <a:lnTo>
                      <a:pt x="0" y="55"/>
                    </a:lnTo>
                    <a:lnTo>
                      <a:pt x="11" y="60"/>
                    </a:lnTo>
                    <a:lnTo>
                      <a:pt x="21" y="77"/>
                    </a:lnTo>
                    <a:lnTo>
                      <a:pt x="32" y="104"/>
                    </a:lnTo>
                    <a:lnTo>
                      <a:pt x="54" y="186"/>
                    </a:lnTo>
                    <a:lnTo>
                      <a:pt x="76" y="273"/>
                    </a:lnTo>
                    <a:lnTo>
                      <a:pt x="98" y="323"/>
                    </a:lnTo>
                    <a:lnTo>
                      <a:pt x="120" y="372"/>
                    </a:lnTo>
                    <a:lnTo>
                      <a:pt x="125" y="410"/>
                    </a:lnTo>
                    <a:lnTo>
                      <a:pt x="125" y="449"/>
                    </a:lnTo>
                    <a:lnTo>
                      <a:pt x="131" y="399"/>
                    </a:lnTo>
                    <a:lnTo>
                      <a:pt x="131" y="350"/>
                    </a:lnTo>
                    <a:lnTo>
                      <a:pt x="120" y="235"/>
                    </a:lnTo>
                    <a:lnTo>
                      <a:pt x="109" y="126"/>
                    </a:lnTo>
                    <a:lnTo>
                      <a:pt x="93" y="27"/>
                    </a:lnTo>
                    <a:lnTo>
                      <a:pt x="87" y="22"/>
                    </a:lnTo>
                    <a:lnTo>
                      <a:pt x="76" y="22"/>
                    </a:lnTo>
                    <a:lnTo>
                      <a:pt x="60" y="22"/>
                    </a:lnTo>
                    <a:lnTo>
                      <a:pt x="49" y="16"/>
                    </a:lnTo>
                    <a:lnTo>
                      <a:pt x="38" y="5"/>
                    </a:lnTo>
                    <a:lnTo>
                      <a:pt x="32" y="5"/>
                    </a:lnTo>
                    <a:lnTo>
                      <a:pt x="21" y="0"/>
                    </a:lnTo>
                    <a:lnTo>
                      <a:pt x="11" y="16"/>
                    </a:lnTo>
                    <a:lnTo>
                      <a:pt x="5" y="4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476" name="Freeform 1584"/>
              <p:cNvSpPr>
                <a:spLocks/>
              </p:cNvSpPr>
              <p:nvPr/>
            </p:nvSpPr>
            <p:spPr bwMode="auto">
              <a:xfrm>
                <a:off x="-7954621" y="-6829317"/>
                <a:ext cx="473299" cy="1788085"/>
              </a:xfrm>
              <a:custGeom>
                <a:avLst/>
                <a:gdLst>
                  <a:gd name="T0" fmla="*/ 2147483647 w 126"/>
                  <a:gd name="T1" fmla="*/ 2147483647 h 476"/>
                  <a:gd name="T2" fmla="*/ 0 w 126"/>
                  <a:gd name="T3" fmla="*/ 2147483647 h 476"/>
                  <a:gd name="T4" fmla="*/ 2147483647 w 126"/>
                  <a:gd name="T5" fmla="*/ 2147483647 h 476"/>
                  <a:gd name="T6" fmla="*/ 2147483647 w 126"/>
                  <a:gd name="T7" fmla="*/ 2147483647 h 476"/>
                  <a:gd name="T8" fmla="*/ 2147483647 w 126"/>
                  <a:gd name="T9" fmla="*/ 2147483647 h 476"/>
                  <a:gd name="T10" fmla="*/ 2147483647 w 126"/>
                  <a:gd name="T11" fmla="*/ 2147483647 h 476"/>
                  <a:gd name="T12" fmla="*/ 2147483647 w 126"/>
                  <a:gd name="T13" fmla="*/ 2147483647 h 476"/>
                  <a:gd name="T14" fmla="*/ 2147483647 w 126"/>
                  <a:gd name="T15" fmla="*/ 2147483647 h 476"/>
                  <a:gd name="T16" fmla="*/ 2147483647 w 126"/>
                  <a:gd name="T17" fmla="*/ 2147483647 h 476"/>
                  <a:gd name="T18" fmla="*/ 2147483647 w 126"/>
                  <a:gd name="T19" fmla="*/ 2147483647 h 476"/>
                  <a:gd name="T20" fmla="*/ 2147483647 w 126"/>
                  <a:gd name="T21" fmla="*/ 2147483647 h 476"/>
                  <a:gd name="T22" fmla="*/ 2147483647 w 126"/>
                  <a:gd name="T23" fmla="*/ 2147483647 h 476"/>
                  <a:gd name="T24" fmla="*/ 2147483647 w 126"/>
                  <a:gd name="T25" fmla="*/ 2147483647 h 476"/>
                  <a:gd name="T26" fmla="*/ 2147483647 w 126"/>
                  <a:gd name="T27" fmla="*/ 2147483647 h 476"/>
                  <a:gd name="T28" fmla="*/ 2147483647 w 126"/>
                  <a:gd name="T29" fmla="*/ 2147483647 h 476"/>
                  <a:gd name="T30" fmla="*/ 2147483647 w 126"/>
                  <a:gd name="T31" fmla="*/ 2147483647 h 476"/>
                  <a:gd name="T32" fmla="*/ 2147483647 w 126"/>
                  <a:gd name="T33" fmla="*/ 2147483647 h 476"/>
                  <a:gd name="T34" fmla="*/ 2147483647 w 126"/>
                  <a:gd name="T35" fmla="*/ 2147483647 h 476"/>
                  <a:gd name="T36" fmla="*/ 2147483647 w 126"/>
                  <a:gd name="T37" fmla="*/ 0 h 476"/>
                  <a:gd name="T38" fmla="*/ 2147483647 w 126"/>
                  <a:gd name="T39" fmla="*/ 0 h 476"/>
                  <a:gd name="T40" fmla="*/ 2147483647 w 126"/>
                  <a:gd name="T41" fmla="*/ 2147483647 h 476"/>
                  <a:gd name="T42" fmla="*/ 2147483647 w 126"/>
                  <a:gd name="T43" fmla="*/ 2147483647 h 47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476"/>
                  <a:gd name="T68" fmla="*/ 126 w 126"/>
                  <a:gd name="T69" fmla="*/ 476 h 47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476">
                    <a:moveTo>
                      <a:pt x="11" y="6"/>
                    </a:moveTo>
                    <a:lnTo>
                      <a:pt x="0" y="17"/>
                    </a:lnTo>
                    <a:lnTo>
                      <a:pt x="22" y="55"/>
                    </a:lnTo>
                    <a:lnTo>
                      <a:pt x="28" y="88"/>
                    </a:lnTo>
                    <a:lnTo>
                      <a:pt x="39" y="121"/>
                    </a:lnTo>
                    <a:lnTo>
                      <a:pt x="44" y="214"/>
                    </a:lnTo>
                    <a:lnTo>
                      <a:pt x="44" y="323"/>
                    </a:lnTo>
                    <a:lnTo>
                      <a:pt x="77" y="444"/>
                    </a:lnTo>
                    <a:lnTo>
                      <a:pt x="99" y="476"/>
                    </a:lnTo>
                    <a:lnTo>
                      <a:pt x="126" y="372"/>
                    </a:lnTo>
                    <a:lnTo>
                      <a:pt x="82" y="148"/>
                    </a:lnTo>
                    <a:lnTo>
                      <a:pt x="44" y="50"/>
                    </a:lnTo>
                    <a:lnTo>
                      <a:pt x="50" y="17"/>
                    </a:lnTo>
                    <a:lnTo>
                      <a:pt x="39" y="6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5" name="Freeform 1584"/>
            <p:cNvSpPr>
              <a:spLocks/>
            </p:cNvSpPr>
            <p:nvPr/>
          </p:nvSpPr>
          <p:spPr bwMode="auto">
            <a:xfrm>
              <a:off x="13787125" y="4400953"/>
              <a:ext cx="367314" cy="1386663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0" y="17"/>
                </a:cxn>
                <a:cxn ang="0">
                  <a:pos x="22" y="55"/>
                </a:cxn>
                <a:cxn ang="0">
                  <a:pos x="22" y="55"/>
                </a:cxn>
                <a:cxn ang="0">
                  <a:pos x="28" y="88"/>
                </a:cxn>
                <a:cxn ang="0">
                  <a:pos x="39" y="121"/>
                </a:cxn>
                <a:cxn ang="0">
                  <a:pos x="39" y="121"/>
                </a:cxn>
                <a:cxn ang="0">
                  <a:pos x="44" y="214"/>
                </a:cxn>
                <a:cxn ang="0">
                  <a:pos x="44" y="214"/>
                </a:cxn>
                <a:cxn ang="0">
                  <a:pos x="44" y="323"/>
                </a:cxn>
                <a:cxn ang="0">
                  <a:pos x="77" y="444"/>
                </a:cxn>
                <a:cxn ang="0">
                  <a:pos x="99" y="476"/>
                </a:cxn>
                <a:cxn ang="0">
                  <a:pos x="126" y="372"/>
                </a:cxn>
                <a:cxn ang="0">
                  <a:pos x="82" y="148"/>
                </a:cxn>
                <a:cxn ang="0">
                  <a:pos x="44" y="50"/>
                </a:cxn>
                <a:cxn ang="0">
                  <a:pos x="50" y="17"/>
                </a:cxn>
                <a:cxn ang="0">
                  <a:pos x="50" y="17"/>
                </a:cxn>
                <a:cxn ang="0">
                  <a:pos x="39" y="6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6" h="476">
                  <a:moveTo>
                    <a:pt x="11" y="6"/>
                  </a:moveTo>
                  <a:lnTo>
                    <a:pt x="0" y="17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8" y="88"/>
                  </a:lnTo>
                  <a:lnTo>
                    <a:pt x="39" y="121"/>
                  </a:lnTo>
                  <a:lnTo>
                    <a:pt x="39" y="121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4" y="323"/>
                  </a:lnTo>
                  <a:lnTo>
                    <a:pt x="77" y="444"/>
                  </a:lnTo>
                  <a:lnTo>
                    <a:pt x="99" y="476"/>
                  </a:lnTo>
                  <a:lnTo>
                    <a:pt x="126" y="372"/>
                  </a:lnTo>
                  <a:lnTo>
                    <a:pt x="82" y="148"/>
                  </a:lnTo>
                  <a:lnTo>
                    <a:pt x="44" y="50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39" y="6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ea typeface="ＭＳ Ｐゴシック" pitchFamily="-65" charset="-128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90500" y="139700"/>
            <a:ext cx="20955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ea typeface="ＭＳ Ｐゴシック" pitchFamily="-105" charset="-128"/>
                <a:cs typeface="ＭＳ Ｐゴシック" pitchFamily="-105" charset="-128"/>
              </a:rPr>
              <a:t>BUSINESS </a:t>
            </a:r>
            <a:r>
              <a:rPr lang="en-US" dirty="0">
                <a:latin typeface="+mj-lt"/>
                <a:ea typeface="ＭＳ Ｐゴシック" pitchFamily="-105" charset="-128"/>
                <a:cs typeface="ＭＳ Ｐゴシック" pitchFamily="-105" charset="-128"/>
              </a:rPr>
              <a:t>STRATEGY</a:t>
            </a:r>
          </a:p>
        </p:txBody>
      </p:sp>
      <p:grpSp>
        <p:nvGrpSpPr>
          <p:cNvPr id="8" name="Gruppe 157"/>
          <p:cNvGrpSpPr/>
          <p:nvPr/>
        </p:nvGrpSpPr>
        <p:grpSpPr bwMode="auto">
          <a:xfrm>
            <a:off x="4233972" y="2477664"/>
            <a:ext cx="2591529" cy="3226804"/>
            <a:chOff x="5158493" y="1039045"/>
            <a:chExt cx="3627367" cy="32274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5162551" y="1398270"/>
              <a:ext cx="3608069" cy="2868271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solidFill>
                <a:srgbClr val="D7D8D9">
                  <a:lumMod val="7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00" kern="0" dirty="0">
                <a:solidFill>
                  <a:srgbClr val="000000"/>
                </a:solidFill>
                <a:latin typeface="Arial Narrow" pitchFamily="-97" charset="0"/>
                <a:ea typeface="ＭＳ Ｐゴシック" pitchFamily="-97" charset="-128"/>
              </a:endParaRPr>
            </a:p>
          </p:txBody>
        </p:sp>
        <p:sp>
          <p:nvSpPr>
            <p:cNvPr id="105" name="Rectangle 39"/>
            <p:cNvSpPr>
              <a:spLocks noChangeArrowheads="1"/>
            </p:cNvSpPr>
            <p:nvPr/>
          </p:nvSpPr>
          <p:spPr bwMode="auto">
            <a:xfrm>
              <a:off x="5158493" y="1039045"/>
              <a:ext cx="3627367" cy="359225"/>
            </a:xfrm>
            <a:prstGeom prst="rect">
              <a:avLst/>
            </a:prstGeom>
            <a:gradFill flip="none" rotWithShape="1">
              <a:gsLst>
                <a:gs pos="0">
                  <a:srgbClr val="002060"/>
                </a:gs>
                <a:gs pos="50000">
                  <a:srgbClr val="70ECF7"/>
                </a:gs>
                <a:gs pos="100000">
                  <a:srgbClr val="002060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000" b="1" kern="0" noProof="1" smtClean="0">
                  <a:latin typeface="Calibri"/>
                  <a:ea typeface="ＭＳ Ｐゴシック" pitchFamily="-97" charset="-128"/>
                </a:rPr>
                <a:t>Set Priority</a:t>
              </a:r>
              <a:endParaRPr lang="de-DE" sz="2000" b="1" kern="0" noProof="1">
                <a:latin typeface="Calibri"/>
                <a:ea typeface="ＭＳ Ｐゴシック" pitchFamily="-97" charset="-128"/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1009347" y="1160352"/>
            <a:ext cx="58753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-108" charset="0"/>
                <a:cs typeface="Arial" charset="0"/>
              </a:rPr>
              <a:t>Thing To Do</a:t>
            </a:r>
            <a:endParaRPr lang="en-US" sz="4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75" y="0"/>
            <a:ext cx="2189925" cy="914399"/>
          </a:xfrm>
          <a:prstGeom prst="rect">
            <a:avLst/>
          </a:prstGeom>
        </p:spPr>
      </p:pic>
      <p:sp>
        <p:nvSpPr>
          <p:cNvPr id="98" name="Text Box 52"/>
          <p:cNvSpPr txBox="1">
            <a:spLocks noChangeArrowheads="1"/>
          </p:cNvSpPr>
          <p:nvPr/>
        </p:nvSpPr>
        <p:spPr bwMode="gray">
          <a:xfrm>
            <a:off x="4303136" y="2962759"/>
            <a:ext cx="25114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600" b="1" u="sng" dirty="0" smtClean="0"/>
              <a:t>AUG – NOV 2014 </a:t>
            </a:r>
          </a:p>
          <a:p>
            <a:r>
              <a:rPr lang="en-MY" sz="1600" b="1" dirty="0" smtClean="0"/>
              <a:t>1. Corporate </a:t>
            </a:r>
            <a:r>
              <a:rPr lang="en-MY" sz="1600" b="1" dirty="0"/>
              <a:t>Group </a:t>
            </a:r>
            <a:r>
              <a:rPr lang="en-MY" sz="1600" b="1" dirty="0" smtClean="0"/>
              <a:t> </a:t>
            </a:r>
          </a:p>
          <a:p>
            <a:r>
              <a:rPr lang="en-MY" sz="1600" b="1" dirty="0"/>
              <a:t>	</a:t>
            </a:r>
            <a:r>
              <a:rPr lang="en-MY" sz="1600" b="1" dirty="0" smtClean="0"/>
              <a:t>&gt; </a:t>
            </a:r>
            <a:r>
              <a:rPr lang="en-MY" sz="1600" b="1" dirty="0"/>
              <a:t>10 </a:t>
            </a:r>
            <a:r>
              <a:rPr lang="en-MY" sz="1600" b="1" dirty="0" smtClean="0"/>
              <a:t>outlets</a:t>
            </a:r>
          </a:p>
          <a:p>
            <a:r>
              <a:rPr lang="en-MY" sz="1600" b="1" dirty="0" smtClean="0"/>
              <a:t>2. </a:t>
            </a:r>
            <a:r>
              <a:rPr lang="en-MY" sz="1600" b="1" dirty="0"/>
              <a:t>With Serial </a:t>
            </a:r>
            <a:r>
              <a:rPr lang="en-MY" sz="1600" b="1" dirty="0" smtClean="0"/>
              <a:t>Number</a:t>
            </a:r>
            <a:endParaRPr lang="en-MY" sz="1600" b="1" dirty="0"/>
          </a:p>
        </p:txBody>
      </p:sp>
      <p:sp>
        <p:nvSpPr>
          <p:cNvPr id="99" name="Text Box 52"/>
          <p:cNvSpPr txBox="1">
            <a:spLocks noChangeArrowheads="1"/>
          </p:cNvSpPr>
          <p:nvPr/>
        </p:nvSpPr>
        <p:spPr bwMode="gray">
          <a:xfrm>
            <a:off x="4319956" y="4307118"/>
            <a:ext cx="24946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MY" sz="1600" b="1" u="sng" dirty="0" smtClean="0"/>
              <a:t>DEC 14 – MAR 15</a:t>
            </a:r>
            <a:endParaRPr lang="en-MY" sz="1600" b="1" u="sng" dirty="0"/>
          </a:p>
          <a:p>
            <a:r>
              <a:rPr lang="en-MY" sz="1600" b="1" dirty="0" smtClean="0"/>
              <a:t>3. SME</a:t>
            </a:r>
            <a:r>
              <a:rPr lang="en-MY" sz="1600" b="1" dirty="0"/>
              <a:t>	</a:t>
            </a:r>
            <a:r>
              <a:rPr lang="en-MY" sz="1600" b="1" dirty="0" smtClean="0"/>
              <a:t>  &gt; </a:t>
            </a:r>
            <a:r>
              <a:rPr lang="en-MY" sz="1600" b="1" dirty="0"/>
              <a:t>3 </a:t>
            </a:r>
            <a:r>
              <a:rPr lang="en-MY" sz="1600" b="1" dirty="0" smtClean="0"/>
              <a:t>outlets</a:t>
            </a:r>
          </a:p>
          <a:p>
            <a:r>
              <a:rPr lang="en-MY" sz="1600" b="1" dirty="0" smtClean="0"/>
              <a:t>4. Standalone</a:t>
            </a:r>
            <a:r>
              <a:rPr lang="en-MY" sz="1600" b="1" dirty="0"/>
              <a:t>	</a:t>
            </a:r>
            <a:endParaRPr lang="en-MY" sz="1600" b="1" dirty="0" smtClean="0"/>
          </a:p>
          <a:p>
            <a:pPr marL="171450" indent="-171450">
              <a:buFontTx/>
              <a:buChar char="-"/>
            </a:pPr>
            <a:endParaRPr lang="en-MY" sz="1600" b="1" dirty="0"/>
          </a:p>
        </p:txBody>
      </p:sp>
    </p:spTree>
    <p:extLst>
      <p:ext uri="{BB962C8B-B14F-4D97-AF65-F5344CB8AC3E}">
        <p14:creationId xmlns:p14="http://schemas.microsoft.com/office/powerpoint/2010/main" val="328742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98" grpId="0"/>
      <p:bldP spid="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3810000" cy="2667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Goods And </a:t>
            </a:r>
            <a:br>
              <a:rPr lang="en-US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Services Tax</a:t>
            </a:r>
            <a:br>
              <a:rPr lang="en-US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(GST)</a:t>
            </a:r>
            <a:endParaRPr lang="en-US" sz="5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FRAMEWORK &amp; IMPLEMENTATION</a:t>
            </a:r>
          </a:p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4800600"/>
            <a:ext cx="7748954" cy="17526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n-US" dirty="0" smtClean="0">
              <a:solidFill>
                <a:schemeClr val="tx2">
                  <a:shade val="30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SIMON NGAN (012-3266499)</a:t>
            </a: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K. S. HOO TAXATION SERVICES SDN. BHD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5" descr="GST-b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066800"/>
            <a:ext cx="3943148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75" y="0"/>
            <a:ext cx="2189925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4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effectLst/>
                <a:latin typeface="Times New Roman" pitchFamily="18" charset="0"/>
                <a:cs typeface="Times New Roman" pitchFamily="18" charset="0"/>
              </a:rPr>
              <a:t>Outline</a:t>
            </a:r>
            <a:r>
              <a:rPr lang="en-US" sz="16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lang="en-US" sz="4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Overview of GST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Type, time, place and value of supply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Input tax credit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Registration requirement and compliance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Tax invoice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Adjustment in GST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Transitional Rules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Special Schemes available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GST return and record Keeping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Business preparation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324600"/>
            <a:ext cx="3352800" cy="365125"/>
          </a:xfrm>
        </p:spPr>
        <p:txBody>
          <a:bodyPr/>
          <a:lstStyle/>
          <a:p>
            <a:r>
              <a:rPr lang="en-US" sz="1600" dirty="0" smtClean="0"/>
              <a:t>K. S. </a:t>
            </a:r>
            <a:r>
              <a:rPr lang="en-US" sz="1600" dirty="0" err="1" smtClean="0"/>
              <a:t>Hoo</a:t>
            </a:r>
            <a:r>
              <a:rPr lang="en-US" sz="1600" dirty="0" smtClean="0"/>
              <a:t> Taxation Services </a:t>
            </a:r>
            <a:r>
              <a:rPr lang="en-US" sz="1600" dirty="0" err="1" smtClean="0"/>
              <a:t>Sdn</a:t>
            </a:r>
            <a:r>
              <a:rPr lang="en-US" sz="1600" dirty="0" smtClean="0"/>
              <a:t>. Bhd.</a:t>
            </a:r>
            <a:endParaRPr lang="en-US" sz="1600" dirty="0"/>
          </a:p>
        </p:txBody>
      </p:sp>
      <p:sp>
        <p:nvSpPr>
          <p:cNvPr id="4" name="Notched Right Arrow 3"/>
          <p:cNvSpPr/>
          <p:nvPr/>
        </p:nvSpPr>
        <p:spPr>
          <a:xfrm>
            <a:off x="457200" y="1524000"/>
            <a:ext cx="8229600" cy="76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75" y="0"/>
            <a:ext cx="2189925" cy="914399"/>
          </a:xfrm>
          <a:prstGeom prst="rect">
            <a:avLst/>
          </a:prstGeom>
        </p:spPr>
      </p:pic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536038"/>
              </p:ext>
            </p:extLst>
          </p:nvPr>
        </p:nvGraphicFramePr>
        <p:xfrm>
          <a:off x="7134637" y="5380037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resentation" showAsIcon="1" r:id="rId5" imgW="914400" imgH="792360" progId="PowerPoint.Show.12">
                  <p:link updateAutomatic="1"/>
                </p:oleObj>
              </mc:Choice>
              <mc:Fallback>
                <p:oleObj name="Presentation" showAsIcon="1" r:id="rId5" imgW="914400" imgH="792360" progId="PowerPoint.Show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34637" y="5380037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447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3"/>
          <p:cNvGrpSpPr>
            <a:grpSpLocks/>
          </p:cNvGrpSpPr>
          <p:nvPr/>
        </p:nvGrpSpPr>
        <p:grpSpPr bwMode="auto">
          <a:xfrm>
            <a:off x="2833688" y="1790700"/>
            <a:ext cx="3284537" cy="3284538"/>
            <a:chOff x="2500298" y="1928802"/>
            <a:chExt cx="2440016" cy="2440016"/>
          </a:xfrm>
        </p:grpSpPr>
        <p:grpSp>
          <p:nvGrpSpPr>
            <p:cNvPr id="24604" name="Group 12"/>
            <p:cNvGrpSpPr>
              <a:grpSpLocks/>
            </p:cNvGrpSpPr>
            <p:nvPr/>
          </p:nvGrpSpPr>
          <p:grpSpPr bwMode="auto">
            <a:xfrm>
              <a:off x="2500298" y="1928802"/>
              <a:ext cx="2440016" cy="2440016"/>
              <a:chOff x="2500298" y="1928802"/>
              <a:chExt cx="2440016" cy="2440016"/>
            </a:xfrm>
          </p:grpSpPr>
          <p:sp>
            <p:nvSpPr>
              <p:cNvPr id="7" name="Oval 6"/>
              <p:cNvSpPr>
                <a:spLocks noChangeArrowheads="1"/>
              </p:cNvSpPr>
              <p:nvPr/>
            </p:nvSpPr>
            <p:spPr bwMode="auto">
              <a:xfrm>
                <a:off x="2500298" y="1928802"/>
                <a:ext cx="2440016" cy="2440016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62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Calibri" pitchFamily="-108" charset="0"/>
                  <a:cs typeface="ＭＳ Ｐゴシック" pitchFamily="-108" charset="-128"/>
                </a:endParaRPr>
              </a:p>
            </p:txBody>
          </p:sp>
          <p:sp>
            <p:nvSpPr>
              <p:cNvPr id="24607" name="Freeform 10"/>
              <p:cNvSpPr>
                <a:spLocks noEditPoints="1"/>
              </p:cNvSpPr>
              <p:nvPr/>
            </p:nvSpPr>
            <p:spPr bwMode="auto">
              <a:xfrm>
                <a:off x="2500298" y="1928802"/>
                <a:ext cx="2440016" cy="2407191"/>
              </a:xfrm>
              <a:custGeom>
                <a:avLst/>
                <a:gdLst>
                  <a:gd name="T0" fmla="*/ 2147483647 w 446"/>
                  <a:gd name="T1" fmla="*/ 2147483647 h 440"/>
                  <a:gd name="T2" fmla="*/ 2147483647 w 446"/>
                  <a:gd name="T3" fmla="*/ 2147483647 h 440"/>
                  <a:gd name="T4" fmla="*/ 2147483647 w 446"/>
                  <a:gd name="T5" fmla="*/ 2147483647 h 440"/>
                  <a:gd name="T6" fmla="*/ 2147483647 w 446"/>
                  <a:gd name="T7" fmla="*/ 2147483647 h 440"/>
                  <a:gd name="T8" fmla="*/ 2147483647 w 446"/>
                  <a:gd name="T9" fmla="*/ 2147483647 h 440"/>
                  <a:gd name="T10" fmla="*/ 2147483647 w 446"/>
                  <a:gd name="T11" fmla="*/ 2147483647 h 440"/>
                  <a:gd name="T12" fmla="*/ 2147483647 w 446"/>
                  <a:gd name="T13" fmla="*/ 2147483647 h 440"/>
                  <a:gd name="T14" fmla="*/ 2147483647 w 446"/>
                  <a:gd name="T15" fmla="*/ 2147483647 h 440"/>
                  <a:gd name="T16" fmla="*/ 2147483647 w 446"/>
                  <a:gd name="T17" fmla="*/ 2147483647 h 440"/>
                  <a:gd name="T18" fmla="*/ 2147483647 w 446"/>
                  <a:gd name="T19" fmla="*/ 2147483647 h 440"/>
                  <a:gd name="T20" fmla="*/ 2147483647 w 446"/>
                  <a:gd name="T21" fmla="*/ 2147483647 h 440"/>
                  <a:gd name="T22" fmla="*/ 2147483647 w 446"/>
                  <a:gd name="T23" fmla="*/ 2147483647 h 440"/>
                  <a:gd name="T24" fmla="*/ 2147483647 w 446"/>
                  <a:gd name="T25" fmla="*/ 2147483647 h 440"/>
                  <a:gd name="T26" fmla="*/ 2147483647 w 446"/>
                  <a:gd name="T27" fmla="*/ 2147483647 h 440"/>
                  <a:gd name="T28" fmla="*/ 2147483647 w 446"/>
                  <a:gd name="T29" fmla="*/ 2147483647 h 440"/>
                  <a:gd name="T30" fmla="*/ 2147483647 w 446"/>
                  <a:gd name="T31" fmla="*/ 2147483647 h 440"/>
                  <a:gd name="T32" fmla="*/ 2147483647 w 446"/>
                  <a:gd name="T33" fmla="*/ 2147483647 h 440"/>
                  <a:gd name="T34" fmla="*/ 2147483647 w 446"/>
                  <a:gd name="T35" fmla="*/ 2147483647 h 440"/>
                  <a:gd name="T36" fmla="*/ 2147483647 w 446"/>
                  <a:gd name="T37" fmla="*/ 2147483647 h 440"/>
                  <a:gd name="T38" fmla="*/ 2147483647 w 446"/>
                  <a:gd name="T39" fmla="*/ 2147483647 h 440"/>
                  <a:gd name="T40" fmla="*/ 2147483647 w 446"/>
                  <a:gd name="T41" fmla="*/ 2147483647 h 440"/>
                  <a:gd name="T42" fmla="*/ 2147483647 w 446"/>
                  <a:gd name="T43" fmla="*/ 2147483647 h 440"/>
                  <a:gd name="T44" fmla="*/ 2147483647 w 446"/>
                  <a:gd name="T45" fmla="*/ 2147483647 h 440"/>
                  <a:gd name="T46" fmla="*/ 2147483647 w 446"/>
                  <a:gd name="T47" fmla="*/ 2147483647 h 440"/>
                  <a:gd name="T48" fmla="*/ 2147483647 w 446"/>
                  <a:gd name="T49" fmla="*/ 2147483647 h 440"/>
                  <a:gd name="T50" fmla="*/ 2147483647 w 446"/>
                  <a:gd name="T51" fmla="*/ 2147483647 h 440"/>
                  <a:gd name="T52" fmla="*/ 2147483647 w 446"/>
                  <a:gd name="T53" fmla="*/ 2147483647 h 440"/>
                  <a:gd name="T54" fmla="*/ 2147483647 w 446"/>
                  <a:gd name="T55" fmla="*/ 2147483647 h 440"/>
                  <a:gd name="T56" fmla="*/ 2147483647 w 446"/>
                  <a:gd name="T57" fmla="*/ 2147483647 h 440"/>
                  <a:gd name="T58" fmla="*/ 2147483647 w 446"/>
                  <a:gd name="T59" fmla="*/ 2147483647 h 440"/>
                  <a:gd name="T60" fmla="*/ 2147483647 w 446"/>
                  <a:gd name="T61" fmla="*/ 2147483647 h 440"/>
                  <a:gd name="T62" fmla="*/ 2147483647 w 446"/>
                  <a:gd name="T63" fmla="*/ 2147483647 h 440"/>
                  <a:gd name="T64" fmla="*/ 2147483647 w 446"/>
                  <a:gd name="T65" fmla="*/ 2147483647 h 440"/>
                  <a:gd name="T66" fmla="*/ 2147483647 w 446"/>
                  <a:gd name="T67" fmla="*/ 2147483647 h 440"/>
                  <a:gd name="T68" fmla="*/ 2147483647 w 446"/>
                  <a:gd name="T69" fmla="*/ 0 h 440"/>
                  <a:gd name="T70" fmla="*/ 2147483647 w 446"/>
                  <a:gd name="T71" fmla="*/ 2147483647 h 440"/>
                  <a:gd name="T72" fmla="*/ 2147483647 w 446"/>
                  <a:gd name="T73" fmla="*/ 2147483647 h 440"/>
                  <a:gd name="T74" fmla="*/ 2147483647 w 446"/>
                  <a:gd name="T75" fmla="*/ 2147483647 h 440"/>
                  <a:gd name="T76" fmla="*/ 2147483647 w 446"/>
                  <a:gd name="T77" fmla="*/ 2147483647 h 440"/>
                  <a:gd name="T78" fmla="*/ 2147483647 w 446"/>
                  <a:gd name="T79" fmla="*/ 2147483647 h 440"/>
                  <a:gd name="T80" fmla="*/ 2147483647 w 446"/>
                  <a:gd name="T81" fmla="*/ 2147483647 h 440"/>
                  <a:gd name="T82" fmla="*/ 2147483647 w 446"/>
                  <a:gd name="T83" fmla="*/ 2147483647 h 440"/>
                  <a:gd name="T84" fmla="*/ 2147483647 w 446"/>
                  <a:gd name="T85" fmla="*/ 2147483647 h 440"/>
                  <a:gd name="T86" fmla="*/ 2147483647 w 446"/>
                  <a:gd name="T87" fmla="*/ 2147483647 h 440"/>
                  <a:gd name="T88" fmla="*/ 2147483647 w 446"/>
                  <a:gd name="T89" fmla="*/ 2147483647 h 440"/>
                  <a:gd name="T90" fmla="*/ 2147483647 w 446"/>
                  <a:gd name="T91" fmla="*/ 2147483647 h 440"/>
                  <a:gd name="T92" fmla="*/ 2147483647 w 446"/>
                  <a:gd name="T93" fmla="*/ 2147483647 h 440"/>
                  <a:gd name="T94" fmla="*/ 2147483647 w 446"/>
                  <a:gd name="T95" fmla="*/ 2147483647 h 440"/>
                  <a:gd name="T96" fmla="*/ 2147483647 w 446"/>
                  <a:gd name="T97" fmla="*/ 2147483647 h 440"/>
                  <a:gd name="T98" fmla="*/ 2147483647 w 446"/>
                  <a:gd name="T99" fmla="*/ 2147483647 h 440"/>
                  <a:gd name="T100" fmla="*/ 2147483647 w 446"/>
                  <a:gd name="T101" fmla="*/ 2147483647 h 440"/>
                  <a:gd name="T102" fmla="*/ 2147483647 w 446"/>
                  <a:gd name="T103" fmla="*/ 2147483647 h 440"/>
                  <a:gd name="T104" fmla="*/ 2147483647 w 446"/>
                  <a:gd name="T105" fmla="*/ 2147483647 h 440"/>
                  <a:gd name="T106" fmla="*/ 2147483647 w 446"/>
                  <a:gd name="T107" fmla="*/ 2147483647 h 440"/>
                  <a:gd name="T108" fmla="*/ 2147483647 w 446"/>
                  <a:gd name="T109" fmla="*/ 2147483647 h 440"/>
                  <a:gd name="T110" fmla="*/ 2147483647 w 446"/>
                  <a:gd name="T111" fmla="*/ 2147483647 h 440"/>
                  <a:gd name="T112" fmla="*/ 2147483647 w 446"/>
                  <a:gd name="T113" fmla="*/ 2147483647 h 440"/>
                  <a:gd name="T114" fmla="*/ 2147483647 w 446"/>
                  <a:gd name="T115" fmla="*/ 2147483647 h 440"/>
                  <a:gd name="T116" fmla="*/ 2147483647 w 446"/>
                  <a:gd name="T117" fmla="*/ 2147483647 h 440"/>
                  <a:gd name="T118" fmla="*/ 2147483647 w 446"/>
                  <a:gd name="T119" fmla="*/ 2147483647 h 440"/>
                  <a:gd name="T120" fmla="*/ 2147483647 w 446"/>
                  <a:gd name="T121" fmla="*/ 2147483647 h 440"/>
                  <a:gd name="T122" fmla="*/ 2147483647 w 446"/>
                  <a:gd name="T123" fmla="*/ 2147483647 h 440"/>
                  <a:gd name="T124" fmla="*/ 2147483647 w 446"/>
                  <a:gd name="T125" fmla="*/ 2147483647 h 4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46"/>
                  <a:gd name="T190" fmla="*/ 0 h 440"/>
                  <a:gd name="T191" fmla="*/ 446 w 446"/>
                  <a:gd name="T192" fmla="*/ 440 h 4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46" h="440">
                    <a:moveTo>
                      <a:pt x="222" y="258"/>
                    </a:moveTo>
                    <a:lnTo>
                      <a:pt x="222" y="258"/>
                    </a:lnTo>
                    <a:lnTo>
                      <a:pt x="220" y="258"/>
                    </a:lnTo>
                    <a:lnTo>
                      <a:pt x="220" y="256"/>
                    </a:lnTo>
                    <a:lnTo>
                      <a:pt x="218" y="256"/>
                    </a:lnTo>
                    <a:lnTo>
                      <a:pt x="218" y="258"/>
                    </a:lnTo>
                    <a:lnTo>
                      <a:pt x="220" y="258"/>
                    </a:lnTo>
                    <a:lnTo>
                      <a:pt x="222" y="258"/>
                    </a:lnTo>
                    <a:close/>
                    <a:moveTo>
                      <a:pt x="260" y="60"/>
                    </a:moveTo>
                    <a:lnTo>
                      <a:pt x="262" y="60"/>
                    </a:lnTo>
                    <a:lnTo>
                      <a:pt x="262" y="58"/>
                    </a:lnTo>
                    <a:lnTo>
                      <a:pt x="258" y="58"/>
                    </a:lnTo>
                    <a:lnTo>
                      <a:pt x="260" y="60"/>
                    </a:lnTo>
                    <a:close/>
                    <a:moveTo>
                      <a:pt x="218" y="252"/>
                    </a:moveTo>
                    <a:lnTo>
                      <a:pt x="218" y="250"/>
                    </a:lnTo>
                    <a:lnTo>
                      <a:pt x="216" y="250"/>
                    </a:lnTo>
                    <a:lnTo>
                      <a:pt x="216" y="252"/>
                    </a:lnTo>
                    <a:lnTo>
                      <a:pt x="214" y="250"/>
                    </a:lnTo>
                    <a:lnTo>
                      <a:pt x="212" y="250"/>
                    </a:lnTo>
                    <a:lnTo>
                      <a:pt x="212" y="252"/>
                    </a:lnTo>
                    <a:lnTo>
                      <a:pt x="214" y="252"/>
                    </a:lnTo>
                    <a:lnTo>
                      <a:pt x="216" y="252"/>
                    </a:lnTo>
                    <a:lnTo>
                      <a:pt x="218" y="252"/>
                    </a:lnTo>
                    <a:close/>
                    <a:moveTo>
                      <a:pt x="146" y="162"/>
                    </a:moveTo>
                    <a:lnTo>
                      <a:pt x="144" y="162"/>
                    </a:lnTo>
                    <a:lnTo>
                      <a:pt x="146" y="164"/>
                    </a:lnTo>
                    <a:lnTo>
                      <a:pt x="146" y="166"/>
                    </a:lnTo>
                    <a:lnTo>
                      <a:pt x="146" y="168"/>
                    </a:lnTo>
                    <a:lnTo>
                      <a:pt x="146" y="170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48" y="170"/>
                    </a:lnTo>
                    <a:lnTo>
                      <a:pt x="148" y="168"/>
                    </a:lnTo>
                    <a:lnTo>
                      <a:pt x="148" y="166"/>
                    </a:lnTo>
                    <a:lnTo>
                      <a:pt x="150" y="164"/>
                    </a:lnTo>
                    <a:lnTo>
                      <a:pt x="150" y="162"/>
                    </a:lnTo>
                    <a:lnTo>
                      <a:pt x="152" y="160"/>
                    </a:lnTo>
                    <a:lnTo>
                      <a:pt x="154" y="158"/>
                    </a:lnTo>
                    <a:lnTo>
                      <a:pt x="156" y="160"/>
                    </a:lnTo>
                    <a:lnTo>
                      <a:pt x="156" y="162"/>
                    </a:lnTo>
                    <a:lnTo>
                      <a:pt x="156" y="164"/>
                    </a:lnTo>
                    <a:lnTo>
                      <a:pt x="156" y="160"/>
                    </a:lnTo>
                    <a:lnTo>
                      <a:pt x="156" y="156"/>
                    </a:lnTo>
                    <a:lnTo>
                      <a:pt x="154" y="150"/>
                    </a:lnTo>
                    <a:lnTo>
                      <a:pt x="154" y="146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2" y="142"/>
                    </a:lnTo>
                    <a:lnTo>
                      <a:pt x="150" y="140"/>
                    </a:lnTo>
                    <a:lnTo>
                      <a:pt x="146" y="140"/>
                    </a:lnTo>
                    <a:lnTo>
                      <a:pt x="148" y="144"/>
                    </a:lnTo>
                    <a:lnTo>
                      <a:pt x="148" y="148"/>
                    </a:lnTo>
                    <a:lnTo>
                      <a:pt x="150" y="150"/>
                    </a:lnTo>
                    <a:lnTo>
                      <a:pt x="148" y="156"/>
                    </a:lnTo>
                    <a:lnTo>
                      <a:pt x="146" y="162"/>
                    </a:lnTo>
                    <a:close/>
                    <a:moveTo>
                      <a:pt x="158" y="166"/>
                    </a:moveTo>
                    <a:lnTo>
                      <a:pt x="156" y="170"/>
                    </a:lnTo>
                    <a:lnTo>
                      <a:pt x="154" y="172"/>
                    </a:lnTo>
                    <a:lnTo>
                      <a:pt x="152" y="174"/>
                    </a:lnTo>
                    <a:lnTo>
                      <a:pt x="148" y="174"/>
                    </a:lnTo>
                    <a:lnTo>
                      <a:pt x="150" y="178"/>
                    </a:lnTo>
                    <a:lnTo>
                      <a:pt x="152" y="178"/>
                    </a:lnTo>
                    <a:lnTo>
                      <a:pt x="154" y="178"/>
                    </a:lnTo>
                    <a:lnTo>
                      <a:pt x="156" y="178"/>
                    </a:lnTo>
                    <a:lnTo>
                      <a:pt x="156" y="180"/>
                    </a:lnTo>
                    <a:lnTo>
                      <a:pt x="160" y="178"/>
                    </a:lnTo>
                    <a:lnTo>
                      <a:pt x="164" y="178"/>
                    </a:lnTo>
                    <a:lnTo>
                      <a:pt x="164" y="176"/>
                    </a:lnTo>
                    <a:lnTo>
                      <a:pt x="166" y="174"/>
                    </a:lnTo>
                    <a:lnTo>
                      <a:pt x="164" y="170"/>
                    </a:lnTo>
                    <a:lnTo>
                      <a:pt x="162" y="174"/>
                    </a:lnTo>
                    <a:lnTo>
                      <a:pt x="160" y="170"/>
                    </a:lnTo>
                    <a:lnTo>
                      <a:pt x="160" y="168"/>
                    </a:lnTo>
                    <a:lnTo>
                      <a:pt x="158" y="166"/>
                    </a:lnTo>
                    <a:close/>
                    <a:moveTo>
                      <a:pt x="124" y="198"/>
                    </a:moveTo>
                    <a:lnTo>
                      <a:pt x="122" y="198"/>
                    </a:lnTo>
                    <a:lnTo>
                      <a:pt x="120" y="196"/>
                    </a:lnTo>
                    <a:lnTo>
                      <a:pt x="114" y="200"/>
                    </a:lnTo>
                    <a:lnTo>
                      <a:pt x="108" y="202"/>
                    </a:lnTo>
                    <a:lnTo>
                      <a:pt x="106" y="200"/>
                    </a:lnTo>
                    <a:lnTo>
                      <a:pt x="104" y="202"/>
                    </a:lnTo>
                    <a:lnTo>
                      <a:pt x="100" y="202"/>
                    </a:lnTo>
                    <a:lnTo>
                      <a:pt x="106" y="204"/>
                    </a:lnTo>
                    <a:lnTo>
                      <a:pt x="108" y="208"/>
                    </a:lnTo>
                    <a:lnTo>
                      <a:pt x="104" y="214"/>
                    </a:lnTo>
                    <a:lnTo>
                      <a:pt x="106" y="218"/>
                    </a:lnTo>
                    <a:lnTo>
                      <a:pt x="112" y="212"/>
                    </a:lnTo>
                    <a:lnTo>
                      <a:pt x="116" y="208"/>
                    </a:lnTo>
                    <a:lnTo>
                      <a:pt x="124" y="208"/>
                    </a:lnTo>
                    <a:lnTo>
                      <a:pt x="126" y="204"/>
                    </a:lnTo>
                    <a:lnTo>
                      <a:pt x="130" y="208"/>
                    </a:lnTo>
                    <a:lnTo>
                      <a:pt x="136" y="208"/>
                    </a:lnTo>
                    <a:lnTo>
                      <a:pt x="138" y="204"/>
                    </a:lnTo>
                    <a:lnTo>
                      <a:pt x="142" y="202"/>
                    </a:lnTo>
                    <a:lnTo>
                      <a:pt x="140" y="200"/>
                    </a:lnTo>
                    <a:lnTo>
                      <a:pt x="144" y="200"/>
                    </a:lnTo>
                    <a:lnTo>
                      <a:pt x="144" y="198"/>
                    </a:lnTo>
                    <a:lnTo>
                      <a:pt x="146" y="196"/>
                    </a:lnTo>
                    <a:lnTo>
                      <a:pt x="148" y="192"/>
                    </a:lnTo>
                    <a:lnTo>
                      <a:pt x="150" y="188"/>
                    </a:lnTo>
                    <a:lnTo>
                      <a:pt x="150" y="184"/>
                    </a:lnTo>
                    <a:lnTo>
                      <a:pt x="148" y="184"/>
                    </a:lnTo>
                    <a:lnTo>
                      <a:pt x="150" y="182"/>
                    </a:lnTo>
                    <a:lnTo>
                      <a:pt x="148" y="180"/>
                    </a:lnTo>
                    <a:lnTo>
                      <a:pt x="146" y="176"/>
                    </a:lnTo>
                    <a:lnTo>
                      <a:pt x="144" y="176"/>
                    </a:lnTo>
                    <a:lnTo>
                      <a:pt x="144" y="178"/>
                    </a:lnTo>
                    <a:lnTo>
                      <a:pt x="144" y="182"/>
                    </a:lnTo>
                    <a:lnTo>
                      <a:pt x="142" y="186"/>
                    </a:lnTo>
                    <a:lnTo>
                      <a:pt x="138" y="188"/>
                    </a:lnTo>
                    <a:lnTo>
                      <a:pt x="138" y="192"/>
                    </a:lnTo>
                    <a:lnTo>
                      <a:pt x="136" y="192"/>
                    </a:lnTo>
                    <a:lnTo>
                      <a:pt x="132" y="196"/>
                    </a:lnTo>
                    <a:lnTo>
                      <a:pt x="130" y="194"/>
                    </a:lnTo>
                    <a:lnTo>
                      <a:pt x="130" y="198"/>
                    </a:lnTo>
                    <a:lnTo>
                      <a:pt x="130" y="200"/>
                    </a:lnTo>
                    <a:lnTo>
                      <a:pt x="126" y="198"/>
                    </a:lnTo>
                    <a:lnTo>
                      <a:pt x="124" y="198"/>
                    </a:lnTo>
                    <a:close/>
                    <a:moveTo>
                      <a:pt x="262" y="10"/>
                    </a:moveTo>
                    <a:lnTo>
                      <a:pt x="264" y="10"/>
                    </a:lnTo>
                    <a:lnTo>
                      <a:pt x="264" y="8"/>
                    </a:lnTo>
                    <a:lnTo>
                      <a:pt x="262" y="8"/>
                    </a:lnTo>
                    <a:lnTo>
                      <a:pt x="260" y="8"/>
                    </a:lnTo>
                    <a:lnTo>
                      <a:pt x="260" y="10"/>
                    </a:lnTo>
                    <a:lnTo>
                      <a:pt x="262" y="10"/>
                    </a:lnTo>
                    <a:close/>
                    <a:moveTo>
                      <a:pt x="234" y="262"/>
                    </a:moveTo>
                    <a:lnTo>
                      <a:pt x="234" y="262"/>
                    </a:lnTo>
                    <a:lnTo>
                      <a:pt x="234" y="260"/>
                    </a:lnTo>
                    <a:lnTo>
                      <a:pt x="232" y="260"/>
                    </a:lnTo>
                    <a:lnTo>
                      <a:pt x="230" y="260"/>
                    </a:lnTo>
                    <a:lnTo>
                      <a:pt x="228" y="260"/>
                    </a:lnTo>
                    <a:lnTo>
                      <a:pt x="226" y="260"/>
                    </a:lnTo>
                    <a:lnTo>
                      <a:pt x="226" y="262"/>
                    </a:lnTo>
                    <a:lnTo>
                      <a:pt x="228" y="262"/>
                    </a:lnTo>
                    <a:lnTo>
                      <a:pt x="230" y="262"/>
                    </a:lnTo>
                    <a:lnTo>
                      <a:pt x="232" y="264"/>
                    </a:lnTo>
                    <a:lnTo>
                      <a:pt x="234" y="264"/>
                    </a:lnTo>
                    <a:lnTo>
                      <a:pt x="234" y="262"/>
                    </a:lnTo>
                    <a:close/>
                    <a:moveTo>
                      <a:pt x="244" y="274"/>
                    </a:moveTo>
                    <a:lnTo>
                      <a:pt x="244" y="272"/>
                    </a:lnTo>
                    <a:lnTo>
                      <a:pt x="242" y="272"/>
                    </a:lnTo>
                    <a:lnTo>
                      <a:pt x="242" y="270"/>
                    </a:lnTo>
                    <a:lnTo>
                      <a:pt x="240" y="268"/>
                    </a:lnTo>
                    <a:lnTo>
                      <a:pt x="240" y="266"/>
                    </a:lnTo>
                    <a:lnTo>
                      <a:pt x="238" y="266"/>
                    </a:lnTo>
                    <a:lnTo>
                      <a:pt x="236" y="266"/>
                    </a:lnTo>
                    <a:lnTo>
                      <a:pt x="236" y="264"/>
                    </a:lnTo>
                    <a:lnTo>
                      <a:pt x="234" y="264"/>
                    </a:lnTo>
                    <a:lnTo>
                      <a:pt x="234" y="266"/>
                    </a:lnTo>
                    <a:lnTo>
                      <a:pt x="234" y="268"/>
                    </a:lnTo>
                    <a:lnTo>
                      <a:pt x="236" y="272"/>
                    </a:lnTo>
                    <a:lnTo>
                      <a:pt x="236" y="278"/>
                    </a:lnTo>
                    <a:lnTo>
                      <a:pt x="238" y="278"/>
                    </a:lnTo>
                    <a:lnTo>
                      <a:pt x="240" y="278"/>
                    </a:lnTo>
                    <a:lnTo>
                      <a:pt x="240" y="276"/>
                    </a:lnTo>
                    <a:lnTo>
                      <a:pt x="242" y="276"/>
                    </a:lnTo>
                    <a:lnTo>
                      <a:pt x="244" y="276"/>
                    </a:lnTo>
                    <a:lnTo>
                      <a:pt x="246" y="276"/>
                    </a:lnTo>
                    <a:lnTo>
                      <a:pt x="246" y="274"/>
                    </a:lnTo>
                    <a:lnTo>
                      <a:pt x="244" y="274"/>
                    </a:lnTo>
                    <a:close/>
                    <a:moveTo>
                      <a:pt x="342" y="70"/>
                    </a:moveTo>
                    <a:lnTo>
                      <a:pt x="344" y="70"/>
                    </a:lnTo>
                    <a:lnTo>
                      <a:pt x="344" y="66"/>
                    </a:lnTo>
                    <a:lnTo>
                      <a:pt x="342" y="66"/>
                    </a:lnTo>
                    <a:lnTo>
                      <a:pt x="338" y="66"/>
                    </a:lnTo>
                    <a:lnTo>
                      <a:pt x="340" y="68"/>
                    </a:lnTo>
                    <a:lnTo>
                      <a:pt x="342" y="70"/>
                    </a:lnTo>
                    <a:close/>
                    <a:moveTo>
                      <a:pt x="222" y="262"/>
                    </a:moveTo>
                    <a:lnTo>
                      <a:pt x="222" y="262"/>
                    </a:lnTo>
                    <a:lnTo>
                      <a:pt x="222" y="264"/>
                    </a:lnTo>
                    <a:lnTo>
                      <a:pt x="224" y="264"/>
                    </a:lnTo>
                    <a:lnTo>
                      <a:pt x="224" y="262"/>
                    </a:lnTo>
                    <a:lnTo>
                      <a:pt x="222" y="262"/>
                    </a:lnTo>
                    <a:close/>
                    <a:moveTo>
                      <a:pt x="434" y="172"/>
                    </a:moveTo>
                    <a:lnTo>
                      <a:pt x="434" y="172"/>
                    </a:lnTo>
                    <a:lnTo>
                      <a:pt x="432" y="174"/>
                    </a:lnTo>
                    <a:lnTo>
                      <a:pt x="430" y="176"/>
                    </a:lnTo>
                    <a:lnTo>
                      <a:pt x="430" y="178"/>
                    </a:lnTo>
                    <a:lnTo>
                      <a:pt x="428" y="180"/>
                    </a:lnTo>
                    <a:lnTo>
                      <a:pt x="430" y="182"/>
                    </a:lnTo>
                    <a:lnTo>
                      <a:pt x="432" y="184"/>
                    </a:lnTo>
                    <a:lnTo>
                      <a:pt x="434" y="182"/>
                    </a:lnTo>
                    <a:lnTo>
                      <a:pt x="434" y="180"/>
                    </a:lnTo>
                    <a:lnTo>
                      <a:pt x="434" y="178"/>
                    </a:lnTo>
                    <a:lnTo>
                      <a:pt x="434" y="176"/>
                    </a:lnTo>
                    <a:lnTo>
                      <a:pt x="436" y="176"/>
                    </a:lnTo>
                    <a:lnTo>
                      <a:pt x="438" y="176"/>
                    </a:lnTo>
                    <a:lnTo>
                      <a:pt x="440" y="176"/>
                    </a:lnTo>
                    <a:lnTo>
                      <a:pt x="438" y="174"/>
                    </a:lnTo>
                    <a:lnTo>
                      <a:pt x="438" y="172"/>
                    </a:lnTo>
                    <a:lnTo>
                      <a:pt x="436" y="172"/>
                    </a:lnTo>
                    <a:lnTo>
                      <a:pt x="434" y="172"/>
                    </a:lnTo>
                    <a:close/>
                    <a:moveTo>
                      <a:pt x="228" y="16"/>
                    </a:moveTo>
                    <a:lnTo>
                      <a:pt x="230" y="16"/>
                    </a:lnTo>
                    <a:lnTo>
                      <a:pt x="230" y="14"/>
                    </a:lnTo>
                    <a:lnTo>
                      <a:pt x="232" y="14"/>
                    </a:lnTo>
                    <a:lnTo>
                      <a:pt x="232" y="16"/>
                    </a:lnTo>
                    <a:lnTo>
                      <a:pt x="234" y="16"/>
                    </a:lnTo>
                    <a:lnTo>
                      <a:pt x="236" y="16"/>
                    </a:lnTo>
                    <a:lnTo>
                      <a:pt x="236" y="14"/>
                    </a:lnTo>
                    <a:lnTo>
                      <a:pt x="236" y="12"/>
                    </a:lnTo>
                    <a:lnTo>
                      <a:pt x="234" y="10"/>
                    </a:lnTo>
                    <a:lnTo>
                      <a:pt x="232" y="8"/>
                    </a:lnTo>
                    <a:lnTo>
                      <a:pt x="230" y="8"/>
                    </a:lnTo>
                    <a:lnTo>
                      <a:pt x="228" y="10"/>
                    </a:lnTo>
                    <a:lnTo>
                      <a:pt x="226" y="8"/>
                    </a:lnTo>
                    <a:lnTo>
                      <a:pt x="226" y="10"/>
                    </a:lnTo>
                    <a:lnTo>
                      <a:pt x="224" y="8"/>
                    </a:lnTo>
                    <a:lnTo>
                      <a:pt x="224" y="12"/>
                    </a:lnTo>
                    <a:lnTo>
                      <a:pt x="222" y="10"/>
                    </a:lnTo>
                    <a:lnTo>
                      <a:pt x="222" y="12"/>
                    </a:lnTo>
                    <a:lnTo>
                      <a:pt x="218" y="12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0" y="16"/>
                    </a:lnTo>
                    <a:lnTo>
                      <a:pt x="222" y="16"/>
                    </a:lnTo>
                    <a:lnTo>
                      <a:pt x="222" y="12"/>
                    </a:lnTo>
                    <a:lnTo>
                      <a:pt x="222" y="16"/>
                    </a:lnTo>
                    <a:lnTo>
                      <a:pt x="224" y="16"/>
                    </a:lnTo>
                    <a:lnTo>
                      <a:pt x="226" y="14"/>
                    </a:lnTo>
                    <a:lnTo>
                      <a:pt x="228" y="14"/>
                    </a:lnTo>
                    <a:lnTo>
                      <a:pt x="228" y="16"/>
                    </a:lnTo>
                    <a:close/>
                    <a:moveTo>
                      <a:pt x="204" y="18"/>
                    </a:moveTo>
                    <a:lnTo>
                      <a:pt x="206" y="18"/>
                    </a:lnTo>
                    <a:lnTo>
                      <a:pt x="208" y="22"/>
                    </a:lnTo>
                    <a:lnTo>
                      <a:pt x="208" y="20"/>
                    </a:lnTo>
                    <a:lnTo>
                      <a:pt x="208" y="16"/>
                    </a:lnTo>
                    <a:lnTo>
                      <a:pt x="212" y="16"/>
                    </a:lnTo>
                    <a:lnTo>
                      <a:pt x="210" y="14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08" y="14"/>
                    </a:lnTo>
                    <a:lnTo>
                      <a:pt x="206" y="14"/>
                    </a:lnTo>
                    <a:lnTo>
                      <a:pt x="206" y="16"/>
                    </a:lnTo>
                    <a:lnTo>
                      <a:pt x="204" y="16"/>
                    </a:lnTo>
                    <a:lnTo>
                      <a:pt x="202" y="16"/>
                    </a:lnTo>
                    <a:lnTo>
                      <a:pt x="200" y="18"/>
                    </a:lnTo>
                    <a:lnTo>
                      <a:pt x="200" y="20"/>
                    </a:lnTo>
                    <a:lnTo>
                      <a:pt x="202" y="20"/>
                    </a:lnTo>
                    <a:lnTo>
                      <a:pt x="204" y="22"/>
                    </a:lnTo>
                    <a:lnTo>
                      <a:pt x="202" y="18"/>
                    </a:lnTo>
                    <a:lnTo>
                      <a:pt x="204" y="18"/>
                    </a:lnTo>
                    <a:close/>
                    <a:moveTo>
                      <a:pt x="444" y="230"/>
                    </a:moveTo>
                    <a:lnTo>
                      <a:pt x="444" y="230"/>
                    </a:lnTo>
                    <a:lnTo>
                      <a:pt x="442" y="230"/>
                    </a:lnTo>
                    <a:lnTo>
                      <a:pt x="442" y="232"/>
                    </a:lnTo>
                    <a:lnTo>
                      <a:pt x="440" y="232"/>
                    </a:lnTo>
                    <a:lnTo>
                      <a:pt x="446" y="220"/>
                    </a:lnTo>
                    <a:lnTo>
                      <a:pt x="444" y="206"/>
                    </a:lnTo>
                    <a:lnTo>
                      <a:pt x="442" y="202"/>
                    </a:lnTo>
                    <a:lnTo>
                      <a:pt x="442" y="206"/>
                    </a:lnTo>
                    <a:lnTo>
                      <a:pt x="440" y="212"/>
                    </a:lnTo>
                    <a:lnTo>
                      <a:pt x="440" y="210"/>
                    </a:lnTo>
                    <a:lnTo>
                      <a:pt x="438" y="210"/>
                    </a:lnTo>
                    <a:lnTo>
                      <a:pt x="438" y="208"/>
                    </a:lnTo>
                    <a:lnTo>
                      <a:pt x="436" y="200"/>
                    </a:lnTo>
                    <a:lnTo>
                      <a:pt x="438" y="196"/>
                    </a:lnTo>
                    <a:lnTo>
                      <a:pt x="436" y="194"/>
                    </a:lnTo>
                    <a:lnTo>
                      <a:pt x="434" y="188"/>
                    </a:lnTo>
                    <a:lnTo>
                      <a:pt x="432" y="188"/>
                    </a:lnTo>
                    <a:lnTo>
                      <a:pt x="430" y="192"/>
                    </a:lnTo>
                    <a:lnTo>
                      <a:pt x="430" y="194"/>
                    </a:lnTo>
                    <a:lnTo>
                      <a:pt x="430" y="196"/>
                    </a:lnTo>
                    <a:lnTo>
                      <a:pt x="430" y="198"/>
                    </a:lnTo>
                    <a:lnTo>
                      <a:pt x="430" y="200"/>
                    </a:lnTo>
                    <a:lnTo>
                      <a:pt x="432" y="204"/>
                    </a:lnTo>
                    <a:lnTo>
                      <a:pt x="432" y="206"/>
                    </a:lnTo>
                    <a:lnTo>
                      <a:pt x="432" y="208"/>
                    </a:lnTo>
                    <a:lnTo>
                      <a:pt x="430" y="210"/>
                    </a:lnTo>
                    <a:lnTo>
                      <a:pt x="430" y="212"/>
                    </a:lnTo>
                    <a:lnTo>
                      <a:pt x="428" y="214"/>
                    </a:lnTo>
                    <a:lnTo>
                      <a:pt x="426" y="214"/>
                    </a:lnTo>
                    <a:lnTo>
                      <a:pt x="426" y="212"/>
                    </a:lnTo>
                    <a:lnTo>
                      <a:pt x="424" y="212"/>
                    </a:lnTo>
                    <a:lnTo>
                      <a:pt x="422" y="212"/>
                    </a:lnTo>
                    <a:lnTo>
                      <a:pt x="422" y="210"/>
                    </a:lnTo>
                    <a:lnTo>
                      <a:pt x="420" y="210"/>
                    </a:lnTo>
                    <a:lnTo>
                      <a:pt x="420" y="208"/>
                    </a:lnTo>
                    <a:lnTo>
                      <a:pt x="418" y="206"/>
                    </a:lnTo>
                    <a:lnTo>
                      <a:pt x="418" y="204"/>
                    </a:lnTo>
                    <a:lnTo>
                      <a:pt x="416" y="204"/>
                    </a:lnTo>
                    <a:lnTo>
                      <a:pt x="416" y="202"/>
                    </a:lnTo>
                    <a:lnTo>
                      <a:pt x="416" y="200"/>
                    </a:lnTo>
                    <a:lnTo>
                      <a:pt x="416" y="198"/>
                    </a:lnTo>
                    <a:lnTo>
                      <a:pt x="416" y="196"/>
                    </a:lnTo>
                    <a:lnTo>
                      <a:pt x="416" y="194"/>
                    </a:lnTo>
                    <a:lnTo>
                      <a:pt x="414" y="194"/>
                    </a:lnTo>
                    <a:lnTo>
                      <a:pt x="414" y="192"/>
                    </a:lnTo>
                    <a:lnTo>
                      <a:pt x="414" y="190"/>
                    </a:lnTo>
                    <a:lnTo>
                      <a:pt x="416" y="190"/>
                    </a:lnTo>
                    <a:lnTo>
                      <a:pt x="414" y="190"/>
                    </a:lnTo>
                    <a:lnTo>
                      <a:pt x="412" y="188"/>
                    </a:lnTo>
                    <a:lnTo>
                      <a:pt x="410" y="188"/>
                    </a:lnTo>
                    <a:lnTo>
                      <a:pt x="412" y="184"/>
                    </a:lnTo>
                    <a:lnTo>
                      <a:pt x="410" y="180"/>
                    </a:lnTo>
                    <a:lnTo>
                      <a:pt x="410" y="178"/>
                    </a:lnTo>
                    <a:lnTo>
                      <a:pt x="412" y="178"/>
                    </a:lnTo>
                    <a:lnTo>
                      <a:pt x="412" y="176"/>
                    </a:lnTo>
                    <a:lnTo>
                      <a:pt x="412" y="174"/>
                    </a:lnTo>
                    <a:lnTo>
                      <a:pt x="414" y="172"/>
                    </a:lnTo>
                    <a:lnTo>
                      <a:pt x="414" y="170"/>
                    </a:lnTo>
                    <a:lnTo>
                      <a:pt x="416" y="170"/>
                    </a:lnTo>
                    <a:lnTo>
                      <a:pt x="416" y="168"/>
                    </a:lnTo>
                    <a:lnTo>
                      <a:pt x="418" y="168"/>
                    </a:lnTo>
                    <a:lnTo>
                      <a:pt x="420" y="168"/>
                    </a:lnTo>
                    <a:lnTo>
                      <a:pt x="420" y="166"/>
                    </a:lnTo>
                    <a:lnTo>
                      <a:pt x="416" y="164"/>
                    </a:lnTo>
                    <a:lnTo>
                      <a:pt x="414" y="162"/>
                    </a:lnTo>
                    <a:lnTo>
                      <a:pt x="414" y="160"/>
                    </a:lnTo>
                    <a:lnTo>
                      <a:pt x="416" y="158"/>
                    </a:lnTo>
                    <a:lnTo>
                      <a:pt x="418" y="158"/>
                    </a:lnTo>
                    <a:lnTo>
                      <a:pt x="420" y="158"/>
                    </a:lnTo>
                    <a:lnTo>
                      <a:pt x="422" y="158"/>
                    </a:lnTo>
                    <a:lnTo>
                      <a:pt x="424" y="158"/>
                    </a:lnTo>
                    <a:lnTo>
                      <a:pt x="426" y="158"/>
                    </a:lnTo>
                    <a:lnTo>
                      <a:pt x="426" y="160"/>
                    </a:lnTo>
                    <a:lnTo>
                      <a:pt x="428" y="160"/>
                    </a:lnTo>
                    <a:lnTo>
                      <a:pt x="430" y="164"/>
                    </a:lnTo>
                    <a:lnTo>
                      <a:pt x="434" y="166"/>
                    </a:lnTo>
                    <a:lnTo>
                      <a:pt x="434" y="162"/>
                    </a:lnTo>
                    <a:lnTo>
                      <a:pt x="436" y="162"/>
                    </a:lnTo>
                    <a:lnTo>
                      <a:pt x="436" y="160"/>
                    </a:lnTo>
                    <a:lnTo>
                      <a:pt x="432" y="158"/>
                    </a:lnTo>
                    <a:lnTo>
                      <a:pt x="430" y="156"/>
                    </a:lnTo>
                    <a:lnTo>
                      <a:pt x="428" y="156"/>
                    </a:lnTo>
                    <a:lnTo>
                      <a:pt x="426" y="156"/>
                    </a:lnTo>
                    <a:lnTo>
                      <a:pt x="424" y="156"/>
                    </a:lnTo>
                    <a:lnTo>
                      <a:pt x="424" y="154"/>
                    </a:lnTo>
                    <a:lnTo>
                      <a:pt x="424" y="152"/>
                    </a:lnTo>
                    <a:lnTo>
                      <a:pt x="422" y="150"/>
                    </a:lnTo>
                    <a:lnTo>
                      <a:pt x="422" y="148"/>
                    </a:lnTo>
                    <a:lnTo>
                      <a:pt x="422" y="144"/>
                    </a:lnTo>
                    <a:lnTo>
                      <a:pt x="420" y="142"/>
                    </a:lnTo>
                    <a:lnTo>
                      <a:pt x="420" y="140"/>
                    </a:lnTo>
                    <a:lnTo>
                      <a:pt x="418" y="138"/>
                    </a:lnTo>
                    <a:lnTo>
                      <a:pt x="416" y="136"/>
                    </a:lnTo>
                    <a:lnTo>
                      <a:pt x="416" y="134"/>
                    </a:lnTo>
                    <a:lnTo>
                      <a:pt x="418" y="134"/>
                    </a:lnTo>
                    <a:lnTo>
                      <a:pt x="418" y="132"/>
                    </a:lnTo>
                    <a:lnTo>
                      <a:pt x="418" y="130"/>
                    </a:lnTo>
                    <a:lnTo>
                      <a:pt x="416" y="130"/>
                    </a:lnTo>
                    <a:lnTo>
                      <a:pt x="416" y="128"/>
                    </a:lnTo>
                    <a:lnTo>
                      <a:pt x="414" y="126"/>
                    </a:lnTo>
                    <a:lnTo>
                      <a:pt x="412" y="124"/>
                    </a:lnTo>
                    <a:lnTo>
                      <a:pt x="410" y="122"/>
                    </a:lnTo>
                    <a:lnTo>
                      <a:pt x="410" y="120"/>
                    </a:lnTo>
                    <a:lnTo>
                      <a:pt x="410" y="118"/>
                    </a:lnTo>
                    <a:lnTo>
                      <a:pt x="408" y="116"/>
                    </a:lnTo>
                    <a:lnTo>
                      <a:pt x="406" y="110"/>
                    </a:lnTo>
                    <a:lnTo>
                      <a:pt x="402" y="108"/>
                    </a:lnTo>
                    <a:lnTo>
                      <a:pt x="402" y="104"/>
                    </a:lnTo>
                    <a:lnTo>
                      <a:pt x="400" y="102"/>
                    </a:lnTo>
                    <a:lnTo>
                      <a:pt x="402" y="100"/>
                    </a:lnTo>
                    <a:lnTo>
                      <a:pt x="396" y="98"/>
                    </a:lnTo>
                    <a:lnTo>
                      <a:pt x="394" y="94"/>
                    </a:lnTo>
                    <a:lnTo>
                      <a:pt x="392" y="90"/>
                    </a:lnTo>
                    <a:lnTo>
                      <a:pt x="390" y="88"/>
                    </a:lnTo>
                    <a:lnTo>
                      <a:pt x="392" y="84"/>
                    </a:lnTo>
                    <a:lnTo>
                      <a:pt x="390" y="80"/>
                    </a:lnTo>
                    <a:lnTo>
                      <a:pt x="388" y="78"/>
                    </a:lnTo>
                    <a:lnTo>
                      <a:pt x="388" y="76"/>
                    </a:lnTo>
                    <a:lnTo>
                      <a:pt x="386" y="76"/>
                    </a:lnTo>
                    <a:lnTo>
                      <a:pt x="386" y="74"/>
                    </a:lnTo>
                    <a:lnTo>
                      <a:pt x="384" y="74"/>
                    </a:lnTo>
                    <a:lnTo>
                      <a:pt x="382" y="72"/>
                    </a:lnTo>
                    <a:lnTo>
                      <a:pt x="380" y="72"/>
                    </a:lnTo>
                    <a:lnTo>
                      <a:pt x="378" y="72"/>
                    </a:lnTo>
                    <a:lnTo>
                      <a:pt x="376" y="74"/>
                    </a:lnTo>
                    <a:lnTo>
                      <a:pt x="374" y="72"/>
                    </a:lnTo>
                    <a:lnTo>
                      <a:pt x="376" y="70"/>
                    </a:lnTo>
                    <a:lnTo>
                      <a:pt x="378" y="70"/>
                    </a:lnTo>
                    <a:lnTo>
                      <a:pt x="382" y="70"/>
                    </a:lnTo>
                    <a:lnTo>
                      <a:pt x="380" y="68"/>
                    </a:lnTo>
                    <a:lnTo>
                      <a:pt x="380" y="66"/>
                    </a:lnTo>
                    <a:lnTo>
                      <a:pt x="374" y="60"/>
                    </a:lnTo>
                    <a:lnTo>
                      <a:pt x="372" y="60"/>
                    </a:lnTo>
                    <a:lnTo>
                      <a:pt x="372" y="58"/>
                    </a:lnTo>
                    <a:lnTo>
                      <a:pt x="370" y="58"/>
                    </a:lnTo>
                    <a:lnTo>
                      <a:pt x="368" y="58"/>
                    </a:lnTo>
                    <a:lnTo>
                      <a:pt x="366" y="58"/>
                    </a:lnTo>
                    <a:lnTo>
                      <a:pt x="366" y="56"/>
                    </a:lnTo>
                    <a:lnTo>
                      <a:pt x="364" y="56"/>
                    </a:lnTo>
                    <a:lnTo>
                      <a:pt x="362" y="54"/>
                    </a:lnTo>
                    <a:lnTo>
                      <a:pt x="360" y="54"/>
                    </a:lnTo>
                    <a:lnTo>
                      <a:pt x="358" y="54"/>
                    </a:lnTo>
                    <a:lnTo>
                      <a:pt x="356" y="54"/>
                    </a:lnTo>
                    <a:lnTo>
                      <a:pt x="354" y="54"/>
                    </a:lnTo>
                    <a:lnTo>
                      <a:pt x="352" y="54"/>
                    </a:lnTo>
                    <a:lnTo>
                      <a:pt x="350" y="54"/>
                    </a:lnTo>
                    <a:lnTo>
                      <a:pt x="348" y="52"/>
                    </a:lnTo>
                    <a:lnTo>
                      <a:pt x="344" y="50"/>
                    </a:lnTo>
                    <a:lnTo>
                      <a:pt x="342" y="50"/>
                    </a:lnTo>
                    <a:lnTo>
                      <a:pt x="342" y="54"/>
                    </a:lnTo>
                    <a:lnTo>
                      <a:pt x="340" y="52"/>
                    </a:lnTo>
                    <a:lnTo>
                      <a:pt x="338" y="56"/>
                    </a:lnTo>
                    <a:lnTo>
                      <a:pt x="336" y="56"/>
                    </a:lnTo>
                    <a:lnTo>
                      <a:pt x="330" y="56"/>
                    </a:lnTo>
                    <a:lnTo>
                      <a:pt x="336" y="58"/>
                    </a:lnTo>
                    <a:lnTo>
                      <a:pt x="336" y="60"/>
                    </a:lnTo>
                    <a:lnTo>
                      <a:pt x="338" y="64"/>
                    </a:lnTo>
                    <a:lnTo>
                      <a:pt x="340" y="62"/>
                    </a:lnTo>
                    <a:lnTo>
                      <a:pt x="344" y="64"/>
                    </a:lnTo>
                    <a:lnTo>
                      <a:pt x="346" y="66"/>
                    </a:lnTo>
                    <a:lnTo>
                      <a:pt x="352" y="66"/>
                    </a:lnTo>
                    <a:lnTo>
                      <a:pt x="352" y="70"/>
                    </a:lnTo>
                    <a:lnTo>
                      <a:pt x="356" y="68"/>
                    </a:lnTo>
                    <a:lnTo>
                      <a:pt x="360" y="72"/>
                    </a:lnTo>
                    <a:lnTo>
                      <a:pt x="356" y="72"/>
                    </a:lnTo>
                    <a:lnTo>
                      <a:pt x="356" y="74"/>
                    </a:lnTo>
                    <a:lnTo>
                      <a:pt x="354" y="76"/>
                    </a:lnTo>
                    <a:lnTo>
                      <a:pt x="360" y="76"/>
                    </a:lnTo>
                    <a:lnTo>
                      <a:pt x="360" y="78"/>
                    </a:lnTo>
                    <a:lnTo>
                      <a:pt x="364" y="78"/>
                    </a:lnTo>
                    <a:lnTo>
                      <a:pt x="366" y="80"/>
                    </a:lnTo>
                    <a:lnTo>
                      <a:pt x="370" y="82"/>
                    </a:lnTo>
                    <a:lnTo>
                      <a:pt x="370" y="84"/>
                    </a:lnTo>
                    <a:lnTo>
                      <a:pt x="372" y="86"/>
                    </a:lnTo>
                    <a:lnTo>
                      <a:pt x="370" y="88"/>
                    </a:lnTo>
                    <a:lnTo>
                      <a:pt x="368" y="86"/>
                    </a:lnTo>
                    <a:lnTo>
                      <a:pt x="364" y="82"/>
                    </a:lnTo>
                    <a:lnTo>
                      <a:pt x="356" y="80"/>
                    </a:lnTo>
                    <a:lnTo>
                      <a:pt x="356" y="82"/>
                    </a:lnTo>
                    <a:lnTo>
                      <a:pt x="354" y="82"/>
                    </a:lnTo>
                    <a:lnTo>
                      <a:pt x="352" y="80"/>
                    </a:lnTo>
                    <a:lnTo>
                      <a:pt x="350" y="80"/>
                    </a:lnTo>
                    <a:lnTo>
                      <a:pt x="350" y="82"/>
                    </a:lnTo>
                    <a:lnTo>
                      <a:pt x="346" y="82"/>
                    </a:lnTo>
                    <a:lnTo>
                      <a:pt x="346" y="84"/>
                    </a:lnTo>
                    <a:lnTo>
                      <a:pt x="344" y="86"/>
                    </a:lnTo>
                    <a:lnTo>
                      <a:pt x="344" y="84"/>
                    </a:lnTo>
                    <a:lnTo>
                      <a:pt x="342" y="82"/>
                    </a:lnTo>
                    <a:lnTo>
                      <a:pt x="340" y="82"/>
                    </a:lnTo>
                    <a:lnTo>
                      <a:pt x="338" y="82"/>
                    </a:lnTo>
                    <a:lnTo>
                      <a:pt x="338" y="84"/>
                    </a:lnTo>
                    <a:lnTo>
                      <a:pt x="336" y="84"/>
                    </a:lnTo>
                    <a:lnTo>
                      <a:pt x="336" y="82"/>
                    </a:lnTo>
                    <a:lnTo>
                      <a:pt x="334" y="80"/>
                    </a:lnTo>
                    <a:lnTo>
                      <a:pt x="332" y="78"/>
                    </a:lnTo>
                    <a:lnTo>
                      <a:pt x="328" y="76"/>
                    </a:lnTo>
                    <a:lnTo>
                      <a:pt x="328" y="72"/>
                    </a:lnTo>
                    <a:lnTo>
                      <a:pt x="326" y="72"/>
                    </a:lnTo>
                    <a:lnTo>
                      <a:pt x="324" y="68"/>
                    </a:lnTo>
                    <a:lnTo>
                      <a:pt x="322" y="68"/>
                    </a:lnTo>
                    <a:lnTo>
                      <a:pt x="324" y="68"/>
                    </a:lnTo>
                    <a:lnTo>
                      <a:pt x="324" y="66"/>
                    </a:lnTo>
                    <a:lnTo>
                      <a:pt x="322" y="66"/>
                    </a:lnTo>
                    <a:lnTo>
                      <a:pt x="322" y="64"/>
                    </a:lnTo>
                    <a:lnTo>
                      <a:pt x="322" y="62"/>
                    </a:lnTo>
                    <a:lnTo>
                      <a:pt x="320" y="62"/>
                    </a:lnTo>
                    <a:lnTo>
                      <a:pt x="318" y="64"/>
                    </a:lnTo>
                    <a:lnTo>
                      <a:pt x="318" y="60"/>
                    </a:lnTo>
                    <a:lnTo>
                      <a:pt x="318" y="58"/>
                    </a:lnTo>
                    <a:lnTo>
                      <a:pt x="312" y="56"/>
                    </a:lnTo>
                    <a:lnTo>
                      <a:pt x="308" y="56"/>
                    </a:lnTo>
                    <a:lnTo>
                      <a:pt x="308" y="60"/>
                    </a:lnTo>
                    <a:lnTo>
                      <a:pt x="304" y="60"/>
                    </a:lnTo>
                    <a:lnTo>
                      <a:pt x="302" y="62"/>
                    </a:lnTo>
                    <a:lnTo>
                      <a:pt x="304" y="62"/>
                    </a:lnTo>
                    <a:lnTo>
                      <a:pt x="304" y="66"/>
                    </a:lnTo>
                    <a:lnTo>
                      <a:pt x="300" y="66"/>
                    </a:lnTo>
                    <a:lnTo>
                      <a:pt x="296" y="64"/>
                    </a:lnTo>
                    <a:lnTo>
                      <a:pt x="296" y="68"/>
                    </a:lnTo>
                    <a:lnTo>
                      <a:pt x="300" y="72"/>
                    </a:lnTo>
                    <a:lnTo>
                      <a:pt x="296" y="70"/>
                    </a:lnTo>
                    <a:lnTo>
                      <a:pt x="294" y="70"/>
                    </a:lnTo>
                    <a:lnTo>
                      <a:pt x="292" y="74"/>
                    </a:lnTo>
                    <a:lnTo>
                      <a:pt x="288" y="74"/>
                    </a:lnTo>
                    <a:lnTo>
                      <a:pt x="284" y="74"/>
                    </a:lnTo>
                    <a:lnTo>
                      <a:pt x="280" y="72"/>
                    </a:lnTo>
                    <a:lnTo>
                      <a:pt x="278" y="74"/>
                    </a:lnTo>
                    <a:lnTo>
                      <a:pt x="276" y="72"/>
                    </a:lnTo>
                    <a:lnTo>
                      <a:pt x="268" y="72"/>
                    </a:lnTo>
                    <a:lnTo>
                      <a:pt x="266" y="72"/>
                    </a:lnTo>
                    <a:lnTo>
                      <a:pt x="264" y="74"/>
                    </a:lnTo>
                    <a:lnTo>
                      <a:pt x="264" y="76"/>
                    </a:lnTo>
                    <a:lnTo>
                      <a:pt x="264" y="74"/>
                    </a:lnTo>
                    <a:lnTo>
                      <a:pt x="262" y="74"/>
                    </a:lnTo>
                    <a:lnTo>
                      <a:pt x="260" y="74"/>
                    </a:lnTo>
                    <a:lnTo>
                      <a:pt x="258" y="74"/>
                    </a:lnTo>
                    <a:lnTo>
                      <a:pt x="256" y="74"/>
                    </a:lnTo>
                    <a:lnTo>
                      <a:pt x="254" y="74"/>
                    </a:lnTo>
                    <a:lnTo>
                      <a:pt x="252" y="74"/>
                    </a:lnTo>
                    <a:lnTo>
                      <a:pt x="252" y="76"/>
                    </a:lnTo>
                    <a:lnTo>
                      <a:pt x="246" y="76"/>
                    </a:lnTo>
                    <a:lnTo>
                      <a:pt x="244" y="74"/>
                    </a:lnTo>
                    <a:lnTo>
                      <a:pt x="242" y="74"/>
                    </a:lnTo>
                    <a:lnTo>
                      <a:pt x="240" y="74"/>
                    </a:lnTo>
                    <a:lnTo>
                      <a:pt x="240" y="72"/>
                    </a:lnTo>
                    <a:lnTo>
                      <a:pt x="238" y="72"/>
                    </a:lnTo>
                    <a:lnTo>
                      <a:pt x="238" y="74"/>
                    </a:lnTo>
                    <a:lnTo>
                      <a:pt x="238" y="76"/>
                    </a:lnTo>
                    <a:lnTo>
                      <a:pt x="238" y="78"/>
                    </a:lnTo>
                    <a:lnTo>
                      <a:pt x="236" y="80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0" y="80"/>
                    </a:lnTo>
                    <a:lnTo>
                      <a:pt x="228" y="82"/>
                    </a:lnTo>
                    <a:lnTo>
                      <a:pt x="230" y="84"/>
                    </a:lnTo>
                    <a:lnTo>
                      <a:pt x="234" y="88"/>
                    </a:lnTo>
                    <a:lnTo>
                      <a:pt x="236" y="88"/>
                    </a:lnTo>
                    <a:lnTo>
                      <a:pt x="232" y="88"/>
                    </a:lnTo>
                    <a:lnTo>
                      <a:pt x="230" y="92"/>
                    </a:lnTo>
                    <a:lnTo>
                      <a:pt x="226" y="92"/>
                    </a:lnTo>
                    <a:lnTo>
                      <a:pt x="222" y="90"/>
                    </a:lnTo>
                    <a:lnTo>
                      <a:pt x="220" y="94"/>
                    </a:lnTo>
                    <a:lnTo>
                      <a:pt x="220" y="96"/>
                    </a:lnTo>
                    <a:lnTo>
                      <a:pt x="224" y="96"/>
                    </a:lnTo>
                    <a:lnTo>
                      <a:pt x="228" y="94"/>
                    </a:lnTo>
                    <a:lnTo>
                      <a:pt x="230" y="96"/>
                    </a:lnTo>
                    <a:lnTo>
                      <a:pt x="234" y="96"/>
                    </a:lnTo>
                    <a:lnTo>
                      <a:pt x="236" y="96"/>
                    </a:lnTo>
                    <a:lnTo>
                      <a:pt x="234" y="98"/>
                    </a:lnTo>
                    <a:lnTo>
                      <a:pt x="232" y="98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8" y="100"/>
                    </a:lnTo>
                    <a:lnTo>
                      <a:pt x="228" y="102"/>
                    </a:lnTo>
                    <a:lnTo>
                      <a:pt x="228" y="104"/>
                    </a:lnTo>
                    <a:lnTo>
                      <a:pt x="228" y="106"/>
                    </a:lnTo>
                    <a:lnTo>
                      <a:pt x="230" y="108"/>
                    </a:lnTo>
                    <a:lnTo>
                      <a:pt x="230" y="110"/>
                    </a:lnTo>
                    <a:lnTo>
                      <a:pt x="232" y="110"/>
                    </a:lnTo>
                    <a:lnTo>
                      <a:pt x="236" y="112"/>
                    </a:lnTo>
                    <a:lnTo>
                      <a:pt x="238" y="114"/>
                    </a:lnTo>
                    <a:lnTo>
                      <a:pt x="242" y="116"/>
                    </a:lnTo>
                    <a:lnTo>
                      <a:pt x="242" y="118"/>
                    </a:lnTo>
                    <a:lnTo>
                      <a:pt x="242" y="120"/>
                    </a:lnTo>
                    <a:lnTo>
                      <a:pt x="240" y="120"/>
                    </a:lnTo>
                    <a:lnTo>
                      <a:pt x="238" y="122"/>
                    </a:lnTo>
                    <a:lnTo>
                      <a:pt x="236" y="122"/>
                    </a:lnTo>
                    <a:lnTo>
                      <a:pt x="236" y="124"/>
                    </a:lnTo>
                    <a:lnTo>
                      <a:pt x="234" y="124"/>
                    </a:lnTo>
                    <a:lnTo>
                      <a:pt x="232" y="124"/>
                    </a:lnTo>
                    <a:lnTo>
                      <a:pt x="230" y="126"/>
                    </a:lnTo>
                    <a:lnTo>
                      <a:pt x="228" y="126"/>
                    </a:lnTo>
                    <a:lnTo>
                      <a:pt x="228" y="128"/>
                    </a:lnTo>
                    <a:lnTo>
                      <a:pt x="228" y="130"/>
                    </a:lnTo>
                    <a:lnTo>
                      <a:pt x="226" y="130"/>
                    </a:lnTo>
                    <a:lnTo>
                      <a:pt x="226" y="132"/>
                    </a:lnTo>
                    <a:lnTo>
                      <a:pt x="224" y="132"/>
                    </a:lnTo>
                    <a:lnTo>
                      <a:pt x="226" y="132"/>
                    </a:lnTo>
                    <a:lnTo>
                      <a:pt x="228" y="132"/>
                    </a:lnTo>
                    <a:lnTo>
                      <a:pt x="228" y="130"/>
                    </a:lnTo>
                    <a:lnTo>
                      <a:pt x="230" y="130"/>
                    </a:lnTo>
                    <a:lnTo>
                      <a:pt x="232" y="128"/>
                    </a:lnTo>
                    <a:lnTo>
                      <a:pt x="234" y="128"/>
                    </a:lnTo>
                    <a:lnTo>
                      <a:pt x="236" y="128"/>
                    </a:lnTo>
                    <a:lnTo>
                      <a:pt x="236" y="130"/>
                    </a:lnTo>
                    <a:lnTo>
                      <a:pt x="238" y="130"/>
                    </a:lnTo>
                    <a:lnTo>
                      <a:pt x="238" y="128"/>
                    </a:lnTo>
                    <a:lnTo>
                      <a:pt x="238" y="126"/>
                    </a:lnTo>
                    <a:lnTo>
                      <a:pt x="240" y="124"/>
                    </a:lnTo>
                    <a:lnTo>
                      <a:pt x="242" y="124"/>
                    </a:lnTo>
                    <a:lnTo>
                      <a:pt x="242" y="122"/>
                    </a:lnTo>
                    <a:lnTo>
                      <a:pt x="244" y="120"/>
                    </a:lnTo>
                    <a:lnTo>
                      <a:pt x="246" y="120"/>
                    </a:lnTo>
                    <a:lnTo>
                      <a:pt x="248" y="120"/>
                    </a:lnTo>
                    <a:lnTo>
                      <a:pt x="250" y="120"/>
                    </a:lnTo>
                    <a:lnTo>
                      <a:pt x="250" y="118"/>
                    </a:lnTo>
                    <a:lnTo>
                      <a:pt x="250" y="116"/>
                    </a:lnTo>
                    <a:lnTo>
                      <a:pt x="250" y="112"/>
                    </a:lnTo>
                    <a:lnTo>
                      <a:pt x="250" y="110"/>
                    </a:lnTo>
                    <a:lnTo>
                      <a:pt x="252" y="110"/>
                    </a:lnTo>
                    <a:lnTo>
                      <a:pt x="254" y="110"/>
                    </a:lnTo>
                    <a:lnTo>
                      <a:pt x="256" y="108"/>
                    </a:lnTo>
                    <a:lnTo>
                      <a:pt x="262" y="108"/>
                    </a:lnTo>
                    <a:lnTo>
                      <a:pt x="264" y="110"/>
                    </a:lnTo>
                    <a:lnTo>
                      <a:pt x="266" y="110"/>
                    </a:lnTo>
                    <a:lnTo>
                      <a:pt x="268" y="112"/>
                    </a:lnTo>
                    <a:lnTo>
                      <a:pt x="270" y="112"/>
                    </a:lnTo>
                    <a:lnTo>
                      <a:pt x="272" y="112"/>
                    </a:lnTo>
                    <a:lnTo>
                      <a:pt x="274" y="112"/>
                    </a:lnTo>
                    <a:lnTo>
                      <a:pt x="276" y="114"/>
                    </a:lnTo>
                    <a:lnTo>
                      <a:pt x="278" y="114"/>
                    </a:lnTo>
                    <a:lnTo>
                      <a:pt x="280" y="114"/>
                    </a:lnTo>
                    <a:lnTo>
                      <a:pt x="282" y="116"/>
                    </a:lnTo>
                    <a:lnTo>
                      <a:pt x="284" y="116"/>
                    </a:lnTo>
                    <a:lnTo>
                      <a:pt x="282" y="118"/>
                    </a:lnTo>
                    <a:lnTo>
                      <a:pt x="284" y="120"/>
                    </a:lnTo>
                    <a:lnTo>
                      <a:pt x="286" y="122"/>
                    </a:lnTo>
                    <a:lnTo>
                      <a:pt x="288" y="128"/>
                    </a:lnTo>
                    <a:lnTo>
                      <a:pt x="288" y="124"/>
                    </a:lnTo>
                    <a:lnTo>
                      <a:pt x="292" y="124"/>
                    </a:lnTo>
                    <a:lnTo>
                      <a:pt x="292" y="126"/>
                    </a:lnTo>
                    <a:lnTo>
                      <a:pt x="292" y="130"/>
                    </a:lnTo>
                    <a:lnTo>
                      <a:pt x="294" y="132"/>
                    </a:lnTo>
                    <a:lnTo>
                      <a:pt x="296" y="132"/>
                    </a:lnTo>
                    <a:lnTo>
                      <a:pt x="296" y="130"/>
                    </a:lnTo>
                    <a:lnTo>
                      <a:pt x="296" y="128"/>
                    </a:lnTo>
                    <a:lnTo>
                      <a:pt x="300" y="130"/>
                    </a:lnTo>
                    <a:lnTo>
                      <a:pt x="302" y="132"/>
                    </a:lnTo>
                    <a:lnTo>
                      <a:pt x="306" y="134"/>
                    </a:lnTo>
                    <a:lnTo>
                      <a:pt x="308" y="132"/>
                    </a:lnTo>
                    <a:lnTo>
                      <a:pt x="310" y="132"/>
                    </a:lnTo>
                    <a:lnTo>
                      <a:pt x="310" y="134"/>
                    </a:lnTo>
                    <a:lnTo>
                      <a:pt x="308" y="134"/>
                    </a:lnTo>
                    <a:lnTo>
                      <a:pt x="308" y="138"/>
                    </a:lnTo>
                    <a:lnTo>
                      <a:pt x="310" y="140"/>
                    </a:lnTo>
                    <a:lnTo>
                      <a:pt x="312" y="138"/>
                    </a:lnTo>
                    <a:lnTo>
                      <a:pt x="314" y="138"/>
                    </a:lnTo>
                    <a:lnTo>
                      <a:pt x="318" y="140"/>
                    </a:lnTo>
                    <a:lnTo>
                      <a:pt x="322" y="140"/>
                    </a:lnTo>
                    <a:lnTo>
                      <a:pt x="324" y="142"/>
                    </a:lnTo>
                    <a:lnTo>
                      <a:pt x="322" y="142"/>
                    </a:lnTo>
                    <a:lnTo>
                      <a:pt x="320" y="142"/>
                    </a:lnTo>
                    <a:lnTo>
                      <a:pt x="318" y="142"/>
                    </a:lnTo>
                    <a:lnTo>
                      <a:pt x="316" y="142"/>
                    </a:lnTo>
                    <a:lnTo>
                      <a:pt x="314" y="142"/>
                    </a:lnTo>
                    <a:lnTo>
                      <a:pt x="314" y="144"/>
                    </a:lnTo>
                    <a:lnTo>
                      <a:pt x="316" y="144"/>
                    </a:lnTo>
                    <a:lnTo>
                      <a:pt x="316" y="146"/>
                    </a:lnTo>
                    <a:lnTo>
                      <a:pt x="318" y="146"/>
                    </a:lnTo>
                    <a:lnTo>
                      <a:pt x="320" y="148"/>
                    </a:lnTo>
                    <a:lnTo>
                      <a:pt x="322" y="148"/>
                    </a:lnTo>
                    <a:lnTo>
                      <a:pt x="322" y="150"/>
                    </a:lnTo>
                    <a:lnTo>
                      <a:pt x="326" y="156"/>
                    </a:lnTo>
                    <a:lnTo>
                      <a:pt x="324" y="162"/>
                    </a:lnTo>
                    <a:lnTo>
                      <a:pt x="328" y="162"/>
                    </a:lnTo>
                    <a:lnTo>
                      <a:pt x="328" y="168"/>
                    </a:lnTo>
                    <a:lnTo>
                      <a:pt x="328" y="166"/>
                    </a:lnTo>
                    <a:lnTo>
                      <a:pt x="330" y="166"/>
                    </a:lnTo>
                    <a:lnTo>
                      <a:pt x="332" y="168"/>
                    </a:lnTo>
                    <a:lnTo>
                      <a:pt x="332" y="170"/>
                    </a:lnTo>
                    <a:lnTo>
                      <a:pt x="332" y="172"/>
                    </a:lnTo>
                    <a:lnTo>
                      <a:pt x="332" y="174"/>
                    </a:lnTo>
                    <a:lnTo>
                      <a:pt x="334" y="176"/>
                    </a:lnTo>
                    <a:lnTo>
                      <a:pt x="336" y="178"/>
                    </a:lnTo>
                    <a:lnTo>
                      <a:pt x="338" y="180"/>
                    </a:lnTo>
                    <a:lnTo>
                      <a:pt x="340" y="180"/>
                    </a:lnTo>
                    <a:lnTo>
                      <a:pt x="342" y="182"/>
                    </a:lnTo>
                    <a:lnTo>
                      <a:pt x="342" y="184"/>
                    </a:lnTo>
                    <a:lnTo>
                      <a:pt x="342" y="186"/>
                    </a:lnTo>
                    <a:lnTo>
                      <a:pt x="344" y="186"/>
                    </a:lnTo>
                    <a:lnTo>
                      <a:pt x="346" y="188"/>
                    </a:lnTo>
                    <a:lnTo>
                      <a:pt x="348" y="188"/>
                    </a:lnTo>
                    <a:lnTo>
                      <a:pt x="348" y="190"/>
                    </a:lnTo>
                    <a:lnTo>
                      <a:pt x="350" y="190"/>
                    </a:lnTo>
                    <a:lnTo>
                      <a:pt x="350" y="192"/>
                    </a:lnTo>
                    <a:lnTo>
                      <a:pt x="352" y="192"/>
                    </a:lnTo>
                    <a:lnTo>
                      <a:pt x="354" y="192"/>
                    </a:lnTo>
                    <a:lnTo>
                      <a:pt x="354" y="194"/>
                    </a:lnTo>
                    <a:lnTo>
                      <a:pt x="356" y="194"/>
                    </a:lnTo>
                    <a:lnTo>
                      <a:pt x="358" y="194"/>
                    </a:lnTo>
                    <a:lnTo>
                      <a:pt x="360" y="196"/>
                    </a:lnTo>
                    <a:lnTo>
                      <a:pt x="364" y="196"/>
                    </a:lnTo>
                    <a:lnTo>
                      <a:pt x="366" y="200"/>
                    </a:lnTo>
                    <a:lnTo>
                      <a:pt x="368" y="202"/>
                    </a:lnTo>
                    <a:lnTo>
                      <a:pt x="370" y="206"/>
                    </a:lnTo>
                    <a:lnTo>
                      <a:pt x="374" y="206"/>
                    </a:lnTo>
                    <a:lnTo>
                      <a:pt x="374" y="210"/>
                    </a:lnTo>
                    <a:lnTo>
                      <a:pt x="376" y="210"/>
                    </a:lnTo>
                    <a:lnTo>
                      <a:pt x="376" y="214"/>
                    </a:lnTo>
                    <a:lnTo>
                      <a:pt x="378" y="214"/>
                    </a:lnTo>
                    <a:lnTo>
                      <a:pt x="380" y="214"/>
                    </a:lnTo>
                    <a:lnTo>
                      <a:pt x="382" y="214"/>
                    </a:lnTo>
                    <a:lnTo>
                      <a:pt x="384" y="216"/>
                    </a:lnTo>
                    <a:lnTo>
                      <a:pt x="384" y="218"/>
                    </a:lnTo>
                    <a:lnTo>
                      <a:pt x="386" y="218"/>
                    </a:lnTo>
                    <a:lnTo>
                      <a:pt x="386" y="220"/>
                    </a:lnTo>
                    <a:lnTo>
                      <a:pt x="392" y="222"/>
                    </a:lnTo>
                    <a:lnTo>
                      <a:pt x="394" y="222"/>
                    </a:lnTo>
                    <a:lnTo>
                      <a:pt x="392" y="218"/>
                    </a:lnTo>
                    <a:lnTo>
                      <a:pt x="390" y="218"/>
                    </a:lnTo>
                    <a:lnTo>
                      <a:pt x="388" y="218"/>
                    </a:lnTo>
                    <a:lnTo>
                      <a:pt x="386" y="216"/>
                    </a:lnTo>
                    <a:lnTo>
                      <a:pt x="386" y="214"/>
                    </a:lnTo>
                    <a:lnTo>
                      <a:pt x="386" y="212"/>
                    </a:lnTo>
                    <a:lnTo>
                      <a:pt x="384" y="210"/>
                    </a:lnTo>
                    <a:lnTo>
                      <a:pt x="382" y="210"/>
                    </a:lnTo>
                    <a:lnTo>
                      <a:pt x="382" y="208"/>
                    </a:lnTo>
                    <a:lnTo>
                      <a:pt x="380" y="208"/>
                    </a:lnTo>
                    <a:lnTo>
                      <a:pt x="380" y="206"/>
                    </a:lnTo>
                    <a:lnTo>
                      <a:pt x="378" y="206"/>
                    </a:lnTo>
                    <a:lnTo>
                      <a:pt x="376" y="204"/>
                    </a:lnTo>
                    <a:lnTo>
                      <a:pt x="374" y="202"/>
                    </a:lnTo>
                    <a:lnTo>
                      <a:pt x="370" y="198"/>
                    </a:lnTo>
                    <a:lnTo>
                      <a:pt x="368" y="196"/>
                    </a:lnTo>
                    <a:lnTo>
                      <a:pt x="370" y="196"/>
                    </a:lnTo>
                    <a:lnTo>
                      <a:pt x="370" y="194"/>
                    </a:lnTo>
                    <a:lnTo>
                      <a:pt x="372" y="194"/>
                    </a:lnTo>
                    <a:lnTo>
                      <a:pt x="372" y="196"/>
                    </a:lnTo>
                    <a:lnTo>
                      <a:pt x="374" y="196"/>
                    </a:lnTo>
                    <a:lnTo>
                      <a:pt x="376" y="198"/>
                    </a:lnTo>
                    <a:lnTo>
                      <a:pt x="376" y="200"/>
                    </a:lnTo>
                    <a:lnTo>
                      <a:pt x="376" y="202"/>
                    </a:lnTo>
                    <a:lnTo>
                      <a:pt x="378" y="202"/>
                    </a:lnTo>
                    <a:lnTo>
                      <a:pt x="380" y="202"/>
                    </a:lnTo>
                    <a:lnTo>
                      <a:pt x="382" y="202"/>
                    </a:lnTo>
                    <a:lnTo>
                      <a:pt x="384" y="204"/>
                    </a:lnTo>
                    <a:lnTo>
                      <a:pt x="384" y="206"/>
                    </a:lnTo>
                    <a:lnTo>
                      <a:pt x="386" y="208"/>
                    </a:lnTo>
                    <a:lnTo>
                      <a:pt x="388" y="208"/>
                    </a:lnTo>
                    <a:lnTo>
                      <a:pt x="388" y="210"/>
                    </a:lnTo>
                    <a:lnTo>
                      <a:pt x="390" y="210"/>
                    </a:lnTo>
                    <a:lnTo>
                      <a:pt x="392" y="212"/>
                    </a:lnTo>
                    <a:lnTo>
                      <a:pt x="396" y="212"/>
                    </a:lnTo>
                    <a:lnTo>
                      <a:pt x="398" y="214"/>
                    </a:lnTo>
                    <a:lnTo>
                      <a:pt x="404" y="216"/>
                    </a:lnTo>
                    <a:lnTo>
                      <a:pt x="408" y="222"/>
                    </a:lnTo>
                    <a:lnTo>
                      <a:pt x="406" y="222"/>
                    </a:lnTo>
                    <a:lnTo>
                      <a:pt x="404" y="222"/>
                    </a:lnTo>
                    <a:lnTo>
                      <a:pt x="404" y="224"/>
                    </a:lnTo>
                    <a:lnTo>
                      <a:pt x="402" y="224"/>
                    </a:lnTo>
                    <a:lnTo>
                      <a:pt x="404" y="224"/>
                    </a:lnTo>
                    <a:lnTo>
                      <a:pt x="404" y="226"/>
                    </a:lnTo>
                    <a:lnTo>
                      <a:pt x="406" y="226"/>
                    </a:lnTo>
                    <a:lnTo>
                      <a:pt x="406" y="228"/>
                    </a:lnTo>
                    <a:lnTo>
                      <a:pt x="408" y="228"/>
                    </a:lnTo>
                    <a:lnTo>
                      <a:pt x="408" y="230"/>
                    </a:lnTo>
                    <a:lnTo>
                      <a:pt x="410" y="230"/>
                    </a:lnTo>
                    <a:lnTo>
                      <a:pt x="412" y="230"/>
                    </a:lnTo>
                    <a:lnTo>
                      <a:pt x="414" y="230"/>
                    </a:lnTo>
                    <a:lnTo>
                      <a:pt x="416" y="228"/>
                    </a:lnTo>
                    <a:lnTo>
                      <a:pt x="422" y="228"/>
                    </a:lnTo>
                    <a:lnTo>
                      <a:pt x="426" y="228"/>
                    </a:lnTo>
                    <a:lnTo>
                      <a:pt x="428" y="224"/>
                    </a:lnTo>
                    <a:lnTo>
                      <a:pt x="430" y="220"/>
                    </a:lnTo>
                    <a:lnTo>
                      <a:pt x="432" y="220"/>
                    </a:lnTo>
                    <a:lnTo>
                      <a:pt x="432" y="222"/>
                    </a:lnTo>
                    <a:lnTo>
                      <a:pt x="434" y="222"/>
                    </a:lnTo>
                    <a:lnTo>
                      <a:pt x="434" y="224"/>
                    </a:lnTo>
                    <a:lnTo>
                      <a:pt x="442" y="220"/>
                    </a:lnTo>
                    <a:lnTo>
                      <a:pt x="442" y="222"/>
                    </a:lnTo>
                    <a:lnTo>
                      <a:pt x="442" y="224"/>
                    </a:lnTo>
                    <a:lnTo>
                      <a:pt x="440" y="226"/>
                    </a:lnTo>
                    <a:lnTo>
                      <a:pt x="438" y="234"/>
                    </a:lnTo>
                    <a:lnTo>
                      <a:pt x="442" y="242"/>
                    </a:lnTo>
                    <a:lnTo>
                      <a:pt x="442" y="240"/>
                    </a:lnTo>
                    <a:lnTo>
                      <a:pt x="442" y="238"/>
                    </a:lnTo>
                    <a:lnTo>
                      <a:pt x="442" y="234"/>
                    </a:lnTo>
                    <a:lnTo>
                      <a:pt x="444" y="232"/>
                    </a:lnTo>
                    <a:lnTo>
                      <a:pt x="444" y="230"/>
                    </a:lnTo>
                    <a:close/>
                    <a:moveTo>
                      <a:pt x="270" y="62"/>
                    </a:moveTo>
                    <a:lnTo>
                      <a:pt x="272" y="64"/>
                    </a:lnTo>
                    <a:lnTo>
                      <a:pt x="276" y="64"/>
                    </a:lnTo>
                    <a:lnTo>
                      <a:pt x="278" y="68"/>
                    </a:lnTo>
                    <a:lnTo>
                      <a:pt x="280" y="62"/>
                    </a:lnTo>
                    <a:lnTo>
                      <a:pt x="282" y="68"/>
                    </a:lnTo>
                    <a:lnTo>
                      <a:pt x="284" y="66"/>
                    </a:lnTo>
                    <a:lnTo>
                      <a:pt x="288" y="68"/>
                    </a:lnTo>
                    <a:lnTo>
                      <a:pt x="292" y="68"/>
                    </a:lnTo>
                    <a:lnTo>
                      <a:pt x="294" y="66"/>
                    </a:lnTo>
                    <a:lnTo>
                      <a:pt x="298" y="64"/>
                    </a:lnTo>
                    <a:lnTo>
                      <a:pt x="294" y="62"/>
                    </a:lnTo>
                    <a:lnTo>
                      <a:pt x="292" y="58"/>
                    </a:lnTo>
                    <a:lnTo>
                      <a:pt x="286" y="58"/>
                    </a:lnTo>
                    <a:lnTo>
                      <a:pt x="286" y="56"/>
                    </a:lnTo>
                    <a:lnTo>
                      <a:pt x="282" y="54"/>
                    </a:lnTo>
                    <a:lnTo>
                      <a:pt x="280" y="54"/>
                    </a:lnTo>
                    <a:lnTo>
                      <a:pt x="278" y="56"/>
                    </a:lnTo>
                    <a:lnTo>
                      <a:pt x="278" y="60"/>
                    </a:lnTo>
                    <a:lnTo>
                      <a:pt x="276" y="60"/>
                    </a:lnTo>
                    <a:lnTo>
                      <a:pt x="272" y="60"/>
                    </a:lnTo>
                    <a:lnTo>
                      <a:pt x="270" y="62"/>
                    </a:lnTo>
                    <a:close/>
                    <a:moveTo>
                      <a:pt x="264" y="54"/>
                    </a:moveTo>
                    <a:lnTo>
                      <a:pt x="264" y="56"/>
                    </a:lnTo>
                    <a:lnTo>
                      <a:pt x="262" y="56"/>
                    </a:lnTo>
                    <a:lnTo>
                      <a:pt x="262" y="58"/>
                    </a:lnTo>
                    <a:lnTo>
                      <a:pt x="264" y="58"/>
                    </a:lnTo>
                    <a:lnTo>
                      <a:pt x="264" y="60"/>
                    </a:lnTo>
                    <a:lnTo>
                      <a:pt x="262" y="62"/>
                    </a:lnTo>
                    <a:lnTo>
                      <a:pt x="264" y="62"/>
                    </a:lnTo>
                    <a:lnTo>
                      <a:pt x="264" y="66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70" y="64"/>
                    </a:lnTo>
                    <a:lnTo>
                      <a:pt x="268" y="60"/>
                    </a:lnTo>
                    <a:lnTo>
                      <a:pt x="268" y="58"/>
                    </a:lnTo>
                    <a:lnTo>
                      <a:pt x="268" y="56"/>
                    </a:lnTo>
                    <a:lnTo>
                      <a:pt x="266" y="54"/>
                    </a:lnTo>
                    <a:lnTo>
                      <a:pt x="264" y="54"/>
                    </a:lnTo>
                    <a:close/>
                    <a:moveTo>
                      <a:pt x="288" y="52"/>
                    </a:moveTo>
                    <a:lnTo>
                      <a:pt x="294" y="50"/>
                    </a:lnTo>
                    <a:lnTo>
                      <a:pt x="294" y="54"/>
                    </a:lnTo>
                    <a:lnTo>
                      <a:pt x="298" y="50"/>
                    </a:lnTo>
                    <a:lnTo>
                      <a:pt x="302" y="56"/>
                    </a:lnTo>
                    <a:lnTo>
                      <a:pt x="306" y="54"/>
                    </a:lnTo>
                    <a:lnTo>
                      <a:pt x="306" y="48"/>
                    </a:lnTo>
                    <a:lnTo>
                      <a:pt x="308" y="46"/>
                    </a:lnTo>
                    <a:lnTo>
                      <a:pt x="314" y="46"/>
                    </a:lnTo>
                    <a:lnTo>
                      <a:pt x="318" y="48"/>
                    </a:lnTo>
                    <a:lnTo>
                      <a:pt x="320" y="42"/>
                    </a:lnTo>
                    <a:lnTo>
                      <a:pt x="324" y="44"/>
                    </a:lnTo>
                    <a:lnTo>
                      <a:pt x="322" y="40"/>
                    </a:lnTo>
                    <a:lnTo>
                      <a:pt x="320" y="40"/>
                    </a:lnTo>
                    <a:lnTo>
                      <a:pt x="314" y="40"/>
                    </a:lnTo>
                    <a:lnTo>
                      <a:pt x="308" y="38"/>
                    </a:lnTo>
                    <a:lnTo>
                      <a:pt x="304" y="40"/>
                    </a:lnTo>
                    <a:lnTo>
                      <a:pt x="300" y="42"/>
                    </a:lnTo>
                    <a:lnTo>
                      <a:pt x="294" y="42"/>
                    </a:lnTo>
                    <a:lnTo>
                      <a:pt x="290" y="46"/>
                    </a:lnTo>
                    <a:lnTo>
                      <a:pt x="288" y="46"/>
                    </a:lnTo>
                    <a:lnTo>
                      <a:pt x="288" y="50"/>
                    </a:lnTo>
                    <a:lnTo>
                      <a:pt x="288" y="52"/>
                    </a:lnTo>
                    <a:close/>
                    <a:moveTo>
                      <a:pt x="324" y="48"/>
                    </a:moveTo>
                    <a:lnTo>
                      <a:pt x="322" y="48"/>
                    </a:lnTo>
                    <a:lnTo>
                      <a:pt x="322" y="50"/>
                    </a:lnTo>
                    <a:lnTo>
                      <a:pt x="324" y="52"/>
                    </a:lnTo>
                    <a:lnTo>
                      <a:pt x="326" y="52"/>
                    </a:lnTo>
                    <a:lnTo>
                      <a:pt x="328" y="52"/>
                    </a:lnTo>
                    <a:lnTo>
                      <a:pt x="332" y="54"/>
                    </a:lnTo>
                    <a:lnTo>
                      <a:pt x="332" y="50"/>
                    </a:lnTo>
                    <a:lnTo>
                      <a:pt x="334" y="50"/>
                    </a:lnTo>
                    <a:lnTo>
                      <a:pt x="336" y="50"/>
                    </a:lnTo>
                    <a:lnTo>
                      <a:pt x="338" y="50"/>
                    </a:lnTo>
                    <a:lnTo>
                      <a:pt x="338" y="48"/>
                    </a:lnTo>
                    <a:lnTo>
                      <a:pt x="336" y="48"/>
                    </a:lnTo>
                    <a:lnTo>
                      <a:pt x="334" y="48"/>
                    </a:lnTo>
                    <a:lnTo>
                      <a:pt x="332" y="48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8"/>
                    </a:lnTo>
                    <a:close/>
                    <a:moveTo>
                      <a:pt x="264" y="50"/>
                    </a:moveTo>
                    <a:lnTo>
                      <a:pt x="264" y="50"/>
                    </a:lnTo>
                    <a:lnTo>
                      <a:pt x="264" y="48"/>
                    </a:lnTo>
                    <a:lnTo>
                      <a:pt x="262" y="48"/>
                    </a:lnTo>
                    <a:lnTo>
                      <a:pt x="262" y="46"/>
                    </a:lnTo>
                    <a:lnTo>
                      <a:pt x="260" y="48"/>
                    </a:lnTo>
                    <a:lnTo>
                      <a:pt x="260" y="50"/>
                    </a:lnTo>
                    <a:lnTo>
                      <a:pt x="260" y="52"/>
                    </a:lnTo>
                    <a:lnTo>
                      <a:pt x="262" y="52"/>
                    </a:lnTo>
                    <a:lnTo>
                      <a:pt x="262" y="54"/>
                    </a:lnTo>
                    <a:lnTo>
                      <a:pt x="264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64" y="5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6" y="36"/>
                    </a:lnTo>
                    <a:lnTo>
                      <a:pt x="256" y="38"/>
                    </a:lnTo>
                    <a:lnTo>
                      <a:pt x="260" y="38"/>
                    </a:lnTo>
                    <a:lnTo>
                      <a:pt x="262" y="38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8" y="34"/>
                    </a:lnTo>
                    <a:lnTo>
                      <a:pt x="260" y="34"/>
                    </a:lnTo>
                    <a:lnTo>
                      <a:pt x="256" y="32"/>
                    </a:lnTo>
                    <a:lnTo>
                      <a:pt x="256" y="30"/>
                    </a:lnTo>
                    <a:lnTo>
                      <a:pt x="254" y="28"/>
                    </a:lnTo>
                    <a:lnTo>
                      <a:pt x="254" y="30"/>
                    </a:lnTo>
                    <a:lnTo>
                      <a:pt x="254" y="32"/>
                    </a:lnTo>
                    <a:close/>
                    <a:moveTo>
                      <a:pt x="272" y="54"/>
                    </a:moveTo>
                    <a:lnTo>
                      <a:pt x="274" y="56"/>
                    </a:lnTo>
                    <a:lnTo>
                      <a:pt x="268" y="50"/>
                    </a:lnTo>
                    <a:lnTo>
                      <a:pt x="268" y="52"/>
                    </a:lnTo>
                    <a:lnTo>
                      <a:pt x="268" y="54"/>
                    </a:lnTo>
                    <a:lnTo>
                      <a:pt x="272" y="54"/>
                    </a:lnTo>
                    <a:close/>
                    <a:moveTo>
                      <a:pt x="284" y="38"/>
                    </a:moveTo>
                    <a:lnTo>
                      <a:pt x="284" y="38"/>
                    </a:lnTo>
                    <a:lnTo>
                      <a:pt x="284" y="36"/>
                    </a:lnTo>
                    <a:lnTo>
                      <a:pt x="280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4" y="38"/>
                    </a:lnTo>
                    <a:close/>
                    <a:moveTo>
                      <a:pt x="260" y="30"/>
                    </a:moveTo>
                    <a:lnTo>
                      <a:pt x="258" y="30"/>
                    </a:lnTo>
                    <a:lnTo>
                      <a:pt x="258" y="32"/>
                    </a:lnTo>
                    <a:lnTo>
                      <a:pt x="260" y="32"/>
                    </a:lnTo>
                    <a:lnTo>
                      <a:pt x="260" y="30"/>
                    </a:lnTo>
                    <a:close/>
                    <a:moveTo>
                      <a:pt x="254" y="32"/>
                    </a:moveTo>
                    <a:lnTo>
                      <a:pt x="254" y="32"/>
                    </a:lnTo>
                    <a:lnTo>
                      <a:pt x="252" y="32"/>
                    </a:lnTo>
                    <a:lnTo>
                      <a:pt x="254" y="32"/>
                    </a:lnTo>
                    <a:close/>
                    <a:moveTo>
                      <a:pt x="298" y="32"/>
                    </a:moveTo>
                    <a:lnTo>
                      <a:pt x="300" y="32"/>
                    </a:lnTo>
                    <a:lnTo>
                      <a:pt x="296" y="32"/>
                    </a:lnTo>
                    <a:lnTo>
                      <a:pt x="298" y="32"/>
                    </a:lnTo>
                    <a:close/>
                    <a:moveTo>
                      <a:pt x="104" y="178"/>
                    </a:moveTo>
                    <a:lnTo>
                      <a:pt x="104" y="178"/>
                    </a:lnTo>
                    <a:close/>
                    <a:moveTo>
                      <a:pt x="200" y="96"/>
                    </a:moveTo>
                    <a:lnTo>
                      <a:pt x="202" y="92"/>
                    </a:lnTo>
                    <a:lnTo>
                      <a:pt x="202" y="90"/>
                    </a:lnTo>
                    <a:lnTo>
                      <a:pt x="206" y="88"/>
                    </a:lnTo>
                    <a:lnTo>
                      <a:pt x="204" y="94"/>
                    </a:lnTo>
                    <a:lnTo>
                      <a:pt x="210" y="94"/>
                    </a:lnTo>
                    <a:lnTo>
                      <a:pt x="214" y="98"/>
                    </a:lnTo>
                    <a:lnTo>
                      <a:pt x="214" y="94"/>
                    </a:lnTo>
                    <a:lnTo>
                      <a:pt x="216" y="94"/>
                    </a:lnTo>
                    <a:lnTo>
                      <a:pt x="214" y="92"/>
                    </a:lnTo>
                    <a:lnTo>
                      <a:pt x="210" y="92"/>
                    </a:lnTo>
                    <a:lnTo>
                      <a:pt x="212" y="90"/>
                    </a:lnTo>
                    <a:lnTo>
                      <a:pt x="210" y="88"/>
                    </a:lnTo>
                    <a:lnTo>
                      <a:pt x="206" y="88"/>
                    </a:lnTo>
                    <a:lnTo>
                      <a:pt x="210" y="86"/>
                    </a:lnTo>
                    <a:lnTo>
                      <a:pt x="208" y="82"/>
                    </a:lnTo>
                    <a:lnTo>
                      <a:pt x="204" y="82"/>
                    </a:lnTo>
                    <a:lnTo>
                      <a:pt x="204" y="80"/>
                    </a:lnTo>
                    <a:lnTo>
                      <a:pt x="198" y="80"/>
                    </a:lnTo>
                    <a:lnTo>
                      <a:pt x="196" y="78"/>
                    </a:lnTo>
                    <a:lnTo>
                      <a:pt x="196" y="80"/>
                    </a:lnTo>
                    <a:lnTo>
                      <a:pt x="194" y="80"/>
                    </a:lnTo>
                    <a:lnTo>
                      <a:pt x="192" y="80"/>
                    </a:lnTo>
                    <a:lnTo>
                      <a:pt x="188" y="80"/>
                    </a:lnTo>
                    <a:lnTo>
                      <a:pt x="188" y="76"/>
                    </a:lnTo>
                    <a:lnTo>
                      <a:pt x="184" y="76"/>
                    </a:lnTo>
                    <a:lnTo>
                      <a:pt x="182" y="76"/>
                    </a:lnTo>
                    <a:lnTo>
                      <a:pt x="182" y="74"/>
                    </a:lnTo>
                    <a:lnTo>
                      <a:pt x="184" y="72"/>
                    </a:lnTo>
                    <a:lnTo>
                      <a:pt x="186" y="72"/>
                    </a:lnTo>
                    <a:lnTo>
                      <a:pt x="188" y="70"/>
                    </a:lnTo>
                    <a:lnTo>
                      <a:pt x="186" y="68"/>
                    </a:lnTo>
                    <a:lnTo>
                      <a:pt x="184" y="68"/>
                    </a:lnTo>
                    <a:lnTo>
                      <a:pt x="182" y="68"/>
                    </a:lnTo>
                    <a:lnTo>
                      <a:pt x="180" y="68"/>
                    </a:lnTo>
                    <a:lnTo>
                      <a:pt x="180" y="66"/>
                    </a:lnTo>
                    <a:lnTo>
                      <a:pt x="178" y="64"/>
                    </a:lnTo>
                    <a:lnTo>
                      <a:pt x="180" y="64"/>
                    </a:lnTo>
                    <a:lnTo>
                      <a:pt x="180" y="62"/>
                    </a:lnTo>
                    <a:lnTo>
                      <a:pt x="176" y="62"/>
                    </a:lnTo>
                    <a:lnTo>
                      <a:pt x="180" y="58"/>
                    </a:lnTo>
                    <a:lnTo>
                      <a:pt x="180" y="56"/>
                    </a:lnTo>
                    <a:lnTo>
                      <a:pt x="178" y="56"/>
                    </a:lnTo>
                    <a:lnTo>
                      <a:pt x="178" y="52"/>
                    </a:lnTo>
                    <a:lnTo>
                      <a:pt x="180" y="52"/>
                    </a:lnTo>
                    <a:lnTo>
                      <a:pt x="176" y="50"/>
                    </a:lnTo>
                    <a:lnTo>
                      <a:pt x="176" y="54"/>
                    </a:lnTo>
                    <a:lnTo>
                      <a:pt x="176" y="56"/>
                    </a:lnTo>
                    <a:lnTo>
                      <a:pt x="174" y="60"/>
                    </a:lnTo>
                    <a:lnTo>
                      <a:pt x="172" y="60"/>
                    </a:lnTo>
                    <a:lnTo>
                      <a:pt x="170" y="60"/>
                    </a:lnTo>
                    <a:lnTo>
                      <a:pt x="168" y="60"/>
                    </a:lnTo>
                    <a:lnTo>
                      <a:pt x="170" y="58"/>
                    </a:lnTo>
                    <a:lnTo>
                      <a:pt x="168" y="56"/>
                    </a:lnTo>
                    <a:lnTo>
                      <a:pt x="164" y="56"/>
                    </a:lnTo>
                    <a:lnTo>
                      <a:pt x="166" y="54"/>
                    </a:lnTo>
                    <a:lnTo>
                      <a:pt x="170" y="50"/>
                    </a:lnTo>
                    <a:lnTo>
                      <a:pt x="170" y="48"/>
                    </a:lnTo>
                    <a:lnTo>
                      <a:pt x="174" y="48"/>
                    </a:lnTo>
                    <a:lnTo>
                      <a:pt x="168" y="48"/>
                    </a:lnTo>
                    <a:lnTo>
                      <a:pt x="170" y="46"/>
                    </a:lnTo>
                    <a:lnTo>
                      <a:pt x="170" y="44"/>
                    </a:lnTo>
                    <a:lnTo>
                      <a:pt x="172" y="40"/>
                    </a:lnTo>
                    <a:lnTo>
                      <a:pt x="170" y="40"/>
                    </a:lnTo>
                    <a:lnTo>
                      <a:pt x="168" y="40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8" y="38"/>
                    </a:lnTo>
                    <a:lnTo>
                      <a:pt x="170" y="38"/>
                    </a:lnTo>
                    <a:lnTo>
                      <a:pt x="172" y="38"/>
                    </a:lnTo>
                    <a:lnTo>
                      <a:pt x="174" y="38"/>
                    </a:lnTo>
                    <a:lnTo>
                      <a:pt x="178" y="40"/>
                    </a:lnTo>
                    <a:lnTo>
                      <a:pt x="180" y="42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6" y="36"/>
                    </a:lnTo>
                    <a:lnTo>
                      <a:pt x="188" y="34"/>
                    </a:lnTo>
                    <a:lnTo>
                      <a:pt x="190" y="32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6" y="32"/>
                    </a:lnTo>
                    <a:lnTo>
                      <a:pt x="198" y="32"/>
                    </a:lnTo>
                    <a:lnTo>
                      <a:pt x="200" y="30"/>
                    </a:lnTo>
                    <a:lnTo>
                      <a:pt x="202" y="30"/>
                    </a:lnTo>
                    <a:lnTo>
                      <a:pt x="200" y="26"/>
                    </a:lnTo>
                    <a:lnTo>
                      <a:pt x="198" y="28"/>
                    </a:lnTo>
                    <a:lnTo>
                      <a:pt x="192" y="30"/>
                    </a:lnTo>
                    <a:lnTo>
                      <a:pt x="192" y="32"/>
                    </a:lnTo>
                    <a:lnTo>
                      <a:pt x="188" y="32"/>
                    </a:lnTo>
                    <a:lnTo>
                      <a:pt x="186" y="32"/>
                    </a:lnTo>
                    <a:lnTo>
                      <a:pt x="184" y="32"/>
                    </a:lnTo>
                    <a:lnTo>
                      <a:pt x="182" y="32"/>
                    </a:lnTo>
                    <a:lnTo>
                      <a:pt x="182" y="30"/>
                    </a:lnTo>
                    <a:lnTo>
                      <a:pt x="182" y="28"/>
                    </a:lnTo>
                    <a:lnTo>
                      <a:pt x="180" y="26"/>
                    </a:lnTo>
                    <a:lnTo>
                      <a:pt x="178" y="26"/>
                    </a:lnTo>
                    <a:lnTo>
                      <a:pt x="174" y="26"/>
                    </a:lnTo>
                    <a:lnTo>
                      <a:pt x="170" y="24"/>
                    </a:lnTo>
                    <a:lnTo>
                      <a:pt x="168" y="26"/>
                    </a:lnTo>
                    <a:lnTo>
                      <a:pt x="166" y="28"/>
                    </a:lnTo>
                    <a:lnTo>
                      <a:pt x="164" y="30"/>
                    </a:lnTo>
                    <a:lnTo>
                      <a:pt x="162" y="28"/>
                    </a:lnTo>
                    <a:lnTo>
                      <a:pt x="162" y="26"/>
                    </a:lnTo>
                    <a:lnTo>
                      <a:pt x="160" y="24"/>
                    </a:lnTo>
                    <a:lnTo>
                      <a:pt x="162" y="22"/>
                    </a:lnTo>
                    <a:lnTo>
                      <a:pt x="164" y="20"/>
                    </a:lnTo>
                    <a:lnTo>
                      <a:pt x="166" y="18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2" y="24"/>
                    </a:lnTo>
                    <a:lnTo>
                      <a:pt x="172" y="20"/>
                    </a:lnTo>
                    <a:lnTo>
                      <a:pt x="174" y="22"/>
                    </a:lnTo>
                    <a:lnTo>
                      <a:pt x="172" y="18"/>
                    </a:lnTo>
                    <a:lnTo>
                      <a:pt x="174" y="18"/>
                    </a:lnTo>
                    <a:lnTo>
                      <a:pt x="178" y="18"/>
                    </a:lnTo>
                    <a:lnTo>
                      <a:pt x="178" y="16"/>
                    </a:lnTo>
                    <a:lnTo>
                      <a:pt x="180" y="16"/>
                    </a:lnTo>
                    <a:lnTo>
                      <a:pt x="184" y="18"/>
                    </a:lnTo>
                    <a:lnTo>
                      <a:pt x="184" y="16"/>
                    </a:lnTo>
                    <a:lnTo>
                      <a:pt x="184" y="14"/>
                    </a:lnTo>
                    <a:lnTo>
                      <a:pt x="188" y="12"/>
                    </a:lnTo>
                    <a:lnTo>
                      <a:pt x="190" y="14"/>
                    </a:lnTo>
                    <a:lnTo>
                      <a:pt x="192" y="14"/>
                    </a:lnTo>
                    <a:lnTo>
                      <a:pt x="196" y="14"/>
                    </a:lnTo>
                    <a:lnTo>
                      <a:pt x="194" y="18"/>
                    </a:lnTo>
                    <a:lnTo>
                      <a:pt x="196" y="20"/>
                    </a:lnTo>
                    <a:lnTo>
                      <a:pt x="198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200" y="16"/>
                    </a:lnTo>
                    <a:lnTo>
                      <a:pt x="202" y="14"/>
                    </a:lnTo>
                    <a:lnTo>
                      <a:pt x="200" y="14"/>
                    </a:lnTo>
                    <a:lnTo>
                      <a:pt x="202" y="12"/>
                    </a:lnTo>
                    <a:lnTo>
                      <a:pt x="200" y="12"/>
                    </a:lnTo>
                    <a:lnTo>
                      <a:pt x="198" y="10"/>
                    </a:lnTo>
                    <a:lnTo>
                      <a:pt x="200" y="8"/>
                    </a:lnTo>
                    <a:lnTo>
                      <a:pt x="202" y="6"/>
                    </a:lnTo>
                    <a:lnTo>
                      <a:pt x="206" y="8"/>
                    </a:lnTo>
                    <a:lnTo>
                      <a:pt x="208" y="8"/>
                    </a:lnTo>
                    <a:lnTo>
                      <a:pt x="210" y="6"/>
                    </a:lnTo>
                    <a:lnTo>
                      <a:pt x="212" y="8"/>
                    </a:lnTo>
                    <a:lnTo>
                      <a:pt x="216" y="8"/>
                    </a:lnTo>
                    <a:lnTo>
                      <a:pt x="218" y="6"/>
                    </a:lnTo>
                    <a:lnTo>
                      <a:pt x="220" y="8"/>
                    </a:lnTo>
                    <a:lnTo>
                      <a:pt x="224" y="8"/>
                    </a:lnTo>
                    <a:lnTo>
                      <a:pt x="226" y="6"/>
                    </a:lnTo>
                    <a:lnTo>
                      <a:pt x="230" y="8"/>
                    </a:lnTo>
                    <a:lnTo>
                      <a:pt x="228" y="4"/>
                    </a:lnTo>
                    <a:lnTo>
                      <a:pt x="230" y="6"/>
                    </a:lnTo>
                    <a:lnTo>
                      <a:pt x="234" y="4"/>
                    </a:lnTo>
                    <a:lnTo>
                      <a:pt x="234" y="2"/>
                    </a:lnTo>
                    <a:lnTo>
                      <a:pt x="236" y="2"/>
                    </a:lnTo>
                    <a:lnTo>
                      <a:pt x="222" y="0"/>
                    </a:lnTo>
                    <a:lnTo>
                      <a:pt x="200" y="2"/>
                    </a:lnTo>
                    <a:lnTo>
                      <a:pt x="180" y="6"/>
                    </a:lnTo>
                    <a:lnTo>
                      <a:pt x="158" y="10"/>
                    </a:lnTo>
                    <a:lnTo>
                      <a:pt x="138" y="18"/>
                    </a:lnTo>
                    <a:lnTo>
                      <a:pt x="120" y="26"/>
                    </a:lnTo>
                    <a:lnTo>
                      <a:pt x="102" y="36"/>
                    </a:lnTo>
                    <a:lnTo>
                      <a:pt x="86" y="48"/>
                    </a:lnTo>
                    <a:lnTo>
                      <a:pt x="70" y="62"/>
                    </a:lnTo>
                    <a:lnTo>
                      <a:pt x="72" y="62"/>
                    </a:lnTo>
                    <a:lnTo>
                      <a:pt x="70" y="68"/>
                    </a:lnTo>
                    <a:lnTo>
                      <a:pt x="68" y="66"/>
                    </a:lnTo>
                    <a:lnTo>
                      <a:pt x="68" y="68"/>
                    </a:lnTo>
                    <a:lnTo>
                      <a:pt x="66" y="68"/>
                    </a:lnTo>
                    <a:lnTo>
                      <a:pt x="64" y="70"/>
                    </a:lnTo>
                    <a:lnTo>
                      <a:pt x="60" y="74"/>
                    </a:lnTo>
                    <a:lnTo>
                      <a:pt x="56" y="78"/>
                    </a:lnTo>
                    <a:lnTo>
                      <a:pt x="56" y="76"/>
                    </a:lnTo>
                    <a:lnTo>
                      <a:pt x="44" y="90"/>
                    </a:lnTo>
                    <a:lnTo>
                      <a:pt x="34" y="106"/>
                    </a:lnTo>
                    <a:lnTo>
                      <a:pt x="24" y="122"/>
                    </a:lnTo>
                    <a:lnTo>
                      <a:pt x="18" y="138"/>
                    </a:lnTo>
                    <a:lnTo>
                      <a:pt x="10" y="156"/>
                    </a:lnTo>
                    <a:lnTo>
                      <a:pt x="6" y="174"/>
                    </a:lnTo>
                    <a:lnTo>
                      <a:pt x="2" y="192"/>
                    </a:lnTo>
                    <a:lnTo>
                      <a:pt x="0" y="212"/>
                    </a:lnTo>
                    <a:lnTo>
                      <a:pt x="2" y="210"/>
                    </a:lnTo>
                    <a:lnTo>
                      <a:pt x="4" y="206"/>
                    </a:lnTo>
                    <a:lnTo>
                      <a:pt x="2" y="200"/>
                    </a:lnTo>
                    <a:lnTo>
                      <a:pt x="4" y="198"/>
                    </a:lnTo>
                    <a:lnTo>
                      <a:pt x="6" y="200"/>
                    </a:lnTo>
                    <a:lnTo>
                      <a:pt x="6" y="198"/>
                    </a:lnTo>
                    <a:lnTo>
                      <a:pt x="6" y="196"/>
                    </a:lnTo>
                    <a:lnTo>
                      <a:pt x="6" y="194"/>
                    </a:lnTo>
                    <a:lnTo>
                      <a:pt x="4" y="188"/>
                    </a:lnTo>
                    <a:lnTo>
                      <a:pt x="4" y="186"/>
                    </a:lnTo>
                    <a:lnTo>
                      <a:pt x="6" y="184"/>
                    </a:lnTo>
                    <a:lnTo>
                      <a:pt x="6" y="186"/>
                    </a:lnTo>
                    <a:lnTo>
                      <a:pt x="12" y="186"/>
                    </a:lnTo>
                    <a:lnTo>
                      <a:pt x="14" y="182"/>
                    </a:lnTo>
                    <a:lnTo>
                      <a:pt x="14" y="180"/>
                    </a:lnTo>
                    <a:lnTo>
                      <a:pt x="12" y="178"/>
                    </a:lnTo>
                    <a:lnTo>
                      <a:pt x="16" y="176"/>
                    </a:lnTo>
                    <a:lnTo>
                      <a:pt x="14" y="178"/>
                    </a:lnTo>
                    <a:lnTo>
                      <a:pt x="16" y="180"/>
                    </a:lnTo>
                    <a:lnTo>
                      <a:pt x="18" y="178"/>
                    </a:lnTo>
                    <a:lnTo>
                      <a:pt x="20" y="176"/>
                    </a:lnTo>
                    <a:lnTo>
                      <a:pt x="22" y="174"/>
                    </a:lnTo>
                    <a:lnTo>
                      <a:pt x="22" y="168"/>
                    </a:lnTo>
                    <a:lnTo>
                      <a:pt x="24" y="168"/>
                    </a:lnTo>
                    <a:lnTo>
                      <a:pt x="22" y="170"/>
                    </a:lnTo>
                    <a:lnTo>
                      <a:pt x="22" y="172"/>
                    </a:lnTo>
                    <a:lnTo>
                      <a:pt x="22" y="174"/>
                    </a:lnTo>
                    <a:lnTo>
                      <a:pt x="22" y="178"/>
                    </a:lnTo>
                    <a:lnTo>
                      <a:pt x="20" y="182"/>
                    </a:lnTo>
                    <a:lnTo>
                      <a:pt x="22" y="184"/>
                    </a:lnTo>
                    <a:lnTo>
                      <a:pt x="20" y="184"/>
                    </a:lnTo>
                    <a:lnTo>
                      <a:pt x="22" y="188"/>
                    </a:lnTo>
                    <a:lnTo>
                      <a:pt x="20" y="194"/>
                    </a:lnTo>
                    <a:lnTo>
                      <a:pt x="18" y="200"/>
                    </a:lnTo>
                    <a:lnTo>
                      <a:pt x="18" y="202"/>
                    </a:lnTo>
                    <a:lnTo>
                      <a:pt x="18" y="204"/>
                    </a:lnTo>
                    <a:lnTo>
                      <a:pt x="18" y="206"/>
                    </a:lnTo>
                    <a:lnTo>
                      <a:pt x="16" y="208"/>
                    </a:lnTo>
                    <a:lnTo>
                      <a:pt x="14" y="210"/>
                    </a:lnTo>
                    <a:lnTo>
                      <a:pt x="12" y="212"/>
                    </a:lnTo>
                    <a:lnTo>
                      <a:pt x="12" y="214"/>
                    </a:lnTo>
                    <a:lnTo>
                      <a:pt x="10" y="216"/>
                    </a:lnTo>
                    <a:lnTo>
                      <a:pt x="12" y="216"/>
                    </a:lnTo>
                    <a:lnTo>
                      <a:pt x="12" y="218"/>
                    </a:lnTo>
                    <a:lnTo>
                      <a:pt x="12" y="222"/>
                    </a:lnTo>
                    <a:lnTo>
                      <a:pt x="10" y="224"/>
                    </a:lnTo>
                    <a:lnTo>
                      <a:pt x="8" y="226"/>
                    </a:lnTo>
                    <a:lnTo>
                      <a:pt x="10" y="230"/>
                    </a:lnTo>
                    <a:lnTo>
                      <a:pt x="10" y="234"/>
                    </a:lnTo>
                    <a:lnTo>
                      <a:pt x="8" y="240"/>
                    </a:lnTo>
                    <a:lnTo>
                      <a:pt x="12" y="248"/>
                    </a:lnTo>
                    <a:lnTo>
                      <a:pt x="10" y="252"/>
                    </a:lnTo>
                    <a:lnTo>
                      <a:pt x="10" y="260"/>
                    </a:lnTo>
                    <a:lnTo>
                      <a:pt x="12" y="264"/>
                    </a:lnTo>
                    <a:lnTo>
                      <a:pt x="14" y="270"/>
                    </a:lnTo>
                    <a:lnTo>
                      <a:pt x="14" y="278"/>
                    </a:lnTo>
                    <a:lnTo>
                      <a:pt x="16" y="282"/>
                    </a:lnTo>
                    <a:lnTo>
                      <a:pt x="18" y="282"/>
                    </a:lnTo>
                    <a:lnTo>
                      <a:pt x="16" y="286"/>
                    </a:lnTo>
                    <a:lnTo>
                      <a:pt x="20" y="288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2" y="298"/>
                    </a:lnTo>
                    <a:lnTo>
                      <a:pt x="24" y="302"/>
                    </a:lnTo>
                    <a:lnTo>
                      <a:pt x="26" y="306"/>
                    </a:lnTo>
                    <a:lnTo>
                      <a:pt x="26" y="308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30" y="316"/>
                    </a:lnTo>
                    <a:lnTo>
                      <a:pt x="34" y="318"/>
                    </a:lnTo>
                    <a:lnTo>
                      <a:pt x="34" y="320"/>
                    </a:lnTo>
                    <a:lnTo>
                      <a:pt x="38" y="322"/>
                    </a:lnTo>
                    <a:lnTo>
                      <a:pt x="40" y="326"/>
                    </a:lnTo>
                    <a:lnTo>
                      <a:pt x="42" y="326"/>
                    </a:lnTo>
                    <a:lnTo>
                      <a:pt x="44" y="330"/>
                    </a:lnTo>
                    <a:lnTo>
                      <a:pt x="46" y="330"/>
                    </a:lnTo>
                    <a:lnTo>
                      <a:pt x="48" y="332"/>
                    </a:lnTo>
                    <a:lnTo>
                      <a:pt x="50" y="334"/>
                    </a:lnTo>
                    <a:lnTo>
                      <a:pt x="54" y="336"/>
                    </a:lnTo>
                    <a:lnTo>
                      <a:pt x="56" y="340"/>
                    </a:lnTo>
                    <a:lnTo>
                      <a:pt x="60" y="340"/>
                    </a:lnTo>
                    <a:lnTo>
                      <a:pt x="62" y="344"/>
                    </a:lnTo>
                    <a:lnTo>
                      <a:pt x="62" y="346"/>
                    </a:lnTo>
                    <a:lnTo>
                      <a:pt x="64" y="346"/>
                    </a:lnTo>
                    <a:lnTo>
                      <a:pt x="64" y="344"/>
                    </a:lnTo>
                    <a:lnTo>
                      <a:pt x="66" y="344"/>
                    </a:lnTo>
                    <a:lnTo>
                      <a:pt x="68" y="344"/>
                    </a:lnTo>
                    <a:lnTo>
                      <a:pt x="70" y="344"/>
                    </a:lnTo>
                    <a:lnTo>
                      <a:pt x="72" y="344"/>
                    </a:lnTo>
                    <a:lnTo>
                      <a:pt x="68" y="342"/>
                    </a:lnTo>
                    <a:lnTo>
                      <a:pt x="66" y="342"/>
                    </a:lnTo>
                    <a:lnTo>
                      <a:pt x="62" y="340"/>
                    </a:lnTo>
                    <a:lnTo>
                      <a:pt x="60" y="338"/>
                    </a:lnTo>
                    <a:lnTo>
                      <a:pt x="56" y="338"/>
                    </a:lnTo>
                    <a:lnTo>
                      <a:pt x="54" y="334"/>
                    </a:lnTo>
                    <a:lnTo>
                      <a:pt x="48" y="330"/>
                    </a:lnTo>
                    <a:lnTo>
                      <a:pt x="46" y="330"/>
                    </a:lnTo>
                    <a:lnTo>
                      <a:pt x="46" y="326"/>
                    </a:lnTo>
                    <a:lnTo>
                      <a:pt x="44" y="326"/>
                    </a:lnTo>
                    <a:lnTo>
                      <a:pt x="42" y="326"/>
                    </a:lnTo>
                    <a:lnTo>
                      <a:pt x="40" y="324"/>
                    </a:lnTo>
                    <a:lnTo>
                      <a:pt x="40" y="322"/>
                    </a:lnTo>
                    <a:lnTo>
                      <a:pt x="40" y="320"/>
                    </a:lnTo>
                    <a:lnTo>
                      <a:pt x="38" y="320"/>
                    </a:lnTo>
                    <a:lnTo>
                      <a:pt x="36" y="320"/>
                    </a:lnTo>
                    <a:lnTo>
                      <a:pt x="36" y="318"/>
                    </a:lnTo>
                    <a:lnTo>
                      <a:pt x="34" y="318"/>
                    </a:lnTo>
                    <a:lnTo>
                      <a:pt x="34" y="316"/>
                    </a:lnTo>
                    <a:lnTo>
                      <a:pt x="34" y="314"/>
                    </a:lnTo>
                    <a:lnTo>
                      <a:pt x="32" y="312"/>
                    </a:lnTo>
                    <a:lnTo>
                      <a:pt x="30" y="310"/>
                    </a:lnTo>
                    <a:lnTo>
                      <a:pt x="28" y="306"/>
                    </a:lnTo>
                    <a:lnTo>
                      <a:pt x="28" y="304"/>
                    </a:lnTo>
                    <a:lnTo>
                      <a:pt x="30" y="302"/>
                    </a:lnTo>
                    <a:lnTo>
                      <a:pt x="30" y="300"/>
                    </a:lnTo>
                    <a:lnTo>
                      <a:pt x="30" y="298"/>
                    </a:lnTo>
                    <a:lnTo>
                      <a:pt x="28" y="298"/>
                    </a:lnTo>
                    <a:lnTo>
                      <a:pt x="26" y="294"/>
                    </a:lnTo>
                    <a:lnTo>
                      <a:pt x="24" y="292"/>
                    </a:lnTo>
                    <a:lnTo>
                      <a:pt x="24" y="288"/>
                    </a:lnTo>
                    <a:lnTo>
                      <a:pt x="24" y="286"/>
                    </a:lnTo>
                    <a:lnTo>
                      <a:pt x="22" y="280"/>
                    </a:lnTo>
                    <a:lnTo>
                      <a:pt x="24" y="276"/>
                    </a:lnTo>
                    <a:lnTo>
                      <a:pt x="22" y="274"/>
                    </a:lnTo>
                    <a:lnTo>
                      <a:pt x="22" y="270"/>
                    </a:lnTo>
                    <a:lnTo>
                      <a:pt x="22" y="264"/>
                    </a:lnTo>
                    <a:lnTo>
                      <a:pt x="20" y="260"/>
                    </a:lnTo>
                    <a:lnTo>
                      <a:pt x="22" y="256"/>
                    </a:lnTo>
                    <a:lnTo>
                      <a:pt x="20" y="252"/>
                    </a:lnTo>
                    <a:lnTo>
                      <a:pt x="20" y="248"/>
                    </a:lnTo>
                    <a:lnTo>
                      <a:pt x="18" y="244"/>
                    </a:lnTo>
                    <a:lnTo>
                      <a:pt x="18" y="242"/>
                    </a:lnTo>
                    <a:lnTo>
                      <a:pt x="18" y="240"/>
                    </a:lnTo>
                    <a:lnTo>
                      <a:pt x="18" y="238"/>
                    </a:lnTo>
                    <a:lnTo>
                      <a:pt x="18" y="234"/>
                    </a:lnTo>
                    <a:lnTo>
                      <a:pt x="18" y="232"/>
                    </a:lnTo>
                    <a:lnTo>
                      <a:pt x="22" y="232"/>
                    </a:lnTo>
                    <a:lnTo>
                      <a:pt x="24" y="234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24" y="242"/>
                    </a:lnTo>
                    <a:lnTo>
                      <a:pt x="26" y="244"/>
                    </a:lnTo>
                    <a:lnTo>
                      <a:pt x="24" y="246"/>
                    </a:lnTo>
                    <a:lnTo>
                      <a:pt x="24" y="248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28" y="256"/>
                    </a:lnTo>
                    <a:lnTo>
                      <a:pt x="30" y="252"/>
                    </a:lnTo>
                    <a:lnTo>
                      <a:pt x="36" y="252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0"/>
                    </a:lnTo>
                    <a:lnTo>
                      <a:pt x="34" y="238"/>
                    </a:lnTo>
                    <a:lnTo>
                      <a:pt x="36" y="232"/>
                    </a:lnTo>
                    <a:lnTo>
                      <a:pt x="34" y="230"/>
                    </a:lnTo>
                    <a:lnTo>
                      <a:pt x="34" y="224"/>
                    </a:lnTo>
                    <a:lnTo>
                      <a:pt x="34" y="218"/>
                    </a:lnTo>
                    <a:lnTo>
                      <a:pt x="36" y="218"/>
                    </a:lnTo>
                    <a:lnTo>
                      <a:pt x="36" y="214"/>
                    </a:lnTo>
                    <a:lnTo>
                      <a:pt x="40" y="212"/>
                    </a:lnTo>
                    <a:lnTo>
                      <a:pt x="42" y="216"/>
                    </a:lnTo>
                    <a:lnTo>
                      <a:pt x="44" y="218"/>
                    </a:lnTo>
                    <a:lnTo>
                      <a:pt x="42" y="224"/>
                    </a:lnTo>
                    <a:lnTo>
                      <a:pt x="40" y="226"/>
                    </a:lnTo>
                    <a:lnTo>
                      <a:pt x="38" y="226"/>
                    </a:lnTo>
                    <a:lnTo>
                      <a:pt x="40" y="226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4" y="226"/>
                    </a:lnTo>
                    <a:lnTo>
                      <a:pt x="46" y="226"/>
                    </a:lnTo>
                    <a:lnTo>
                      <a:pt x="46" y="220"/>
                    </a:lnTo>
                    <a:lnTo>
                      <a:pt x="50" y="220"/>
                    </a:lnTo>
                    <a:lnTo>
                      <a:pt x="52" y="218"/>
                    </a:lnTo>
                    <a:lnTo>
                      <a:pt x="54" y="220"/>
                    </a:lnTo>
                    <a:lnTo>
                      <a:pt x="58" y="222"/>
                    </a:lnTo>
                    <a:lnTo>
                      <a:pt x="64" y="222"/>
                    </a:lnTo>
                    <a:lnTo>
                      <a:pt x="72" y="218"/>
                    </a:lnTo>
                    <a:lnTo>
                      <a:pt x="74" y="216"/>
                    </a:lnTo>
                    <a:lnTo>
                      <a:pt x="76" y="212"/>
                    </a:lnTo>
                    <a:lnTo>
                      <a:pt x="82" y="212"/>
                    </a:lnTo>
                    <a:lnTo>
                      <a:pt x="84" y="206"/>
                    </a:lnTo>
                    <a:lnTo>
                      <a:pt x="84" y="204"/>
                    </a:lnTo>
                    <a:lnTo>
                      <a:pt x="82" y="202"/>
                    </a:lnTo>
                    <a:lnTo>
                      <a:pt x="84" y="202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8" y="196"/>
                    </a:lnTo>
                    <a:lnTo>
                      <a:pt x="88" y="194"/>
                    </a:lnTo>
                    <a:lnTo>
                      <a:pt x="86" y="194"/>
                    </a:lnTo>
                    <a:lnTo>
                      <a:pt x="86" y="190"/>
                    </a:lnTo>
                    <a:lnTo>
                      <a:pt x="84" y="190"/>
                    </a:lnTo>
                    <a:lnTo>
                      <a:pt x="86" y="188"/>
                    </a:lnTo>
                    <a:lnTo>
                      <a:pt x="88" y="186"/>
                    </a:lnTo>
                    <a:lnTo>
                      <a:pt x="86" y="186"/>
                    </a:lnTo>
                    <a:lnTo>
                      <a:pt x="86" y="184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88" y="182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2" y="178"/>
                    </a:lnTo>
                    <a:lnTo>
                      <a:pt x="94" y="178"/>
                    </a:lnTo>
                    <a:lnTo>
                      <a:pt x="96" y="178"/>
                    </a:lnTo>
                    <a:lnTo>
                      <a:pt x="96" y="176"/>
                    </a:lnTo>
                    <a:lnTo>
                      <a:pt x="92" y="174"/>
                    </a:lnTo>
                    <a:lnTo>
                      <a:pt x="90" y="174"/>
                    </a:lnTo>
                    <a:lnTo>
                      <a:pt x="88" y="172"/>
                    </a:lnTo>
                    <a:lnTo>
                      <a:pt x="88" y="168"/>
                    </a:lnTo>
                    <a:lnTo>
                      <a:pt x="88" y="166"/>
                    </a:lnTo>
                    <a:lnTo>
                      <a:pt x="88" y="164"/>
                    </a:lnTo>
                    <a:lnTo>
                      <a:pt x="90" y="164"/>
                    </a:lnTo>
                    <a:lnTo>
                      <a:pt x="94" y="166"/>
                    </a:lnTo>
                    <a:lnTo>
                      <a:pt x="96" y="164"/>
                    </a:lnTo>
                    <a:lnTo>
                      <a:pt x="98" y="162"/>
                    </a:lnTo>
                    <a:lnTo>
                      <a:pt x="100" y="160"/>
                    </a:lnTo>
                    <a:lnTo>
                      <a:pt x="102" y="160"/>
                    </a:lnTo>
                    <a:lnTo>
                      <a:pt x="104" y="160"/>
                    </a:lnTo>
                    <a:lnTo>
                      <a:pt x="104" y="162"/>
                    </a:lnTo>
                    <a:lnTo>
                      <a:pt x="102" y="164"/>
                    </a:lnTo>
                    <a:lnTo>
                      <a:pt x="98" y="166"/>
                    </a:lnTo>
                    <a:lnTo>
                      <a:pt x="96" y="172"/>
                    </a:lnTo>
                    <a:lnTo>
                      <a:pt x="98" y="170"/>
                    </a:lnTo>
                    <a:lnTo>
                      <a:pt x="102" y="168"/>
                    </a:lnTo>
                    <a:lnTo>
                      <a:pt x="108" y="170"/>
                    </a:lnTo>
                    <a:lnTo>
                      <a:pt x="110" y="172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6" y="176"/>
                    </a:lnTo>
                    <a:lnTo>
                      <a:pt x="104" y="178"/>
                    </a:lnTo>
                    <a:lnTo>
                      <a:pt x="106" y="178"/>
                    </a:lnTo>
                    <a:lnTo>
                      <a:pt x="108" y="178"/>
                    </a:lnTo>
                    <a:lnTo>
                      <a:pt x="108" y="182"/>
                    </a:lnTo>
                    <a:lnTo>
                      <a:pt x="106" y="186"/>
                    </a:lnTo>
                    <a:lnTo>
                      <a:pt x="104" y="188"/>
                    </a:lnTo>
                    <a:lnTo>
                      <a:pt x="102" y="190"/>
                    </a:lnTo>
                    <a:lnTo>
                      <a:pt x="102" y="192"/>
                    </a:lnTo>
                    <a:lnTo>
                      <a:pt x="104" y="192"/>
                    </a:lnTo>
                    <a:lnTo>
                      <a:pt x="106" y="192"/>
                    </a:lnTo>
                    <a:lnTo>
                      <a:pt x="108" y="192"/>
                    </a:lnTo>
                    <a:lnTo>
                      <a:pt x="108" y="194"/>
                    </a:lnTo>
                    <a:lnTo>
                      <a:pt x="110" y="194"/>
                    </a:lnTo>
                    <a:lnTo>
                      <a:pt x="110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2" y="188"/>
                    </a:lnTo>
                    <a:lnTo>
                      <a:pt x="114" y="188"/>
                    </a:lnTo>
                    <a:lnTo>
                      <a:pt x="114" y="186"/>
                    </a:lnTo>
                    <a:lnTo>
                      <a:pt x="112" y="184"/>
                    </a:lnTo>
                    <a:lnTo>
                      <a:pt x="112" y="182"/>
                    </a:lnTo>
                    <a:lnTo>
                      <a:pt x="116" y="180"/>
                    </a:lnTo>
                    <a:lnTo>
                      <a:pt x="114" y="176"/>
                    </a:lnTo>
                    <a:lnTo>
                      <a:pt x="112" y="176"/>
                    </a:lnTo>
                    <a:lnTo>
                      <a:pt x="114" y="172"/>
                    </a:lnTo>
                    <a:lnTo>
                      <a:pt x="114" y="166"/>
                    </a:lnTo>
                    <a:lnTo>
                      <a:pt x="118" y="166"/>
                    </a:lnTo>
                    <a:lnTo>
                      <a:pt x="120" y="164"/>
                    </a:lnTo>
                    <a:lnTo>
                      <a:pt x="122" y="168"/>
                    </a:lnTo>
                    <a:lnTo>
                      <a:pt x="126" y="168"/>
                    </a:lnTo>
                    <a:lnTo>
                      <a:pt x="130" y="166"/>
                    </a:lnTo>
                    <a:lnTo>
                      <a:pt x="134" y="164"/>
                    </a:lnTo>
                    <a:lnTo>
                      <a:pt x="140" y="160"/>
                    </a:lnTo>
                    <a:lnTo>
                      <a:pt x="142" y="156"/>
                    </a:lnTo>
                    <a:lnTo>
                      <a:pt x="142" y="154"/>
                    </a:lnTo>
                    <a:lnTo>
                      <a:pt x="144" y="154"/>
                    </a:lnTo>
                    <a:lnTo>
                      <a:pt x="144" y="152"/>
                    </a:lnTo>
                    <a:lnTo>
                      <a:pt x="146" y="152"/>
                    </a:lnTo>
                    <a:lnTo>
                      <a:pt x="146" y="150"/>
                    </a:lnTo>
                    <a:lnTo>
                      <a:pt x="146" y="148"/>
                    </a:lnTo>
                    <a:lnTo>
                      <a:pt x="144" y="148"/>
                    </a:lnTo>
                    <a:lnTo>
                      <a:pt x="146" y="144"/>
                    </a:lnTo>
                    <a:lnTo>
                      <a:pt x="144" y="146"/>
                    </a:lnTo>
                    <a:lnTo>
                      <a:pt x="144" y="144"/>
                    </a:lnTo>
                    <a:lnTo>
                      <a:pt x="144" y="142"/>
                    </a:lnTo>
                    <a:lnTo>
                      <a:pt x="142" y="142"/>
                    </a:lnTo>
                    <a:lnTo>
                      <a:pt x="138" y="142"/>
                    </a:lnTo>
                    <a:lnTo>
                      <a:pt x="136" y="142"/>
                    </a:lnTo>
                    <a:lnTo>
                      <a:pt x="134" y="144"/>
                    </a:lnTo>
                    <a:lnTo>
                      <a:pt x="132" y="148"/>
                    </a:lnTo>
                    <a:lnTo>
                      <a:pt x="126" y="146"/>
                    </a:lnTo>
                    <a:lnTo>
                      <a:pt x="124" y="144"/>
                    </a:lnTo>
                    <a:lnTo>
                      <a:pt x="130" y="146"/>
                    </a:lnTo>
                    <a:lnTo>
                      <a:pt x="134" y="142"/>
                    </a:lnTo>
                    <a:lnTo>
                      <a:pt x="136" y="140"/>
                    </a:lnTo>
                    <a:lnTo>
                      <a:pt x="142" y="140"/>
                    </a:lnTo>
                    <a:lnTo>
                      <a:pt x="144" y="136"/>
                    </a:lnTo>
                    <a:lnTo>
                      <a:pt x="144" y="134"/>
                    </a:lnTo>
                    <a:lnTo>
                      <a:pt x="146" y="132"/>
                    </a:lnTo>
                    <a:lnTo>
                      <a:pt x="144" y="130"/>
                    </a:lnTo>
                    <a:lnTo>
                      <a:pt x="144" y="128"/>
                    </a:lnTo>
                    <a:lnTo>
                      <a:pt x="144" y="126"/>
                    </a:lnTo>
                    <a:lnTo>
                      <a:pt x="142" y="126"/>
                    </a:lnTo>
                    <a:lnTo>
                      <a:pt x="144" y="124"/>
                    </a:lnTo>
                    <a:lnTo>
                      <a:pt x="146" y="124"/>
                    </a:lnTo>
                    <a:lnTo>
                      <a:pt x="148" y="124"/>
                    </a:lnTo>
                    <a:lnTo>
                      <a:pt x="150" y="124"/>
                    </a:lnTo>
                    <a:lnTo>
                      <a:pt x="152" y="122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60" y="116"/>
                    </a:lnTo>
                    <a:lnTo>
                      <a:pt x="162" y="116"/>
                    </a:lnTo>
                    <a:lnTo>
                      <a:pt x="164" y="116"/>
                    </a:lnTo>
                    <a:lnTo>
                      <a:pt x="166" y="116"/>
                    </a:lnTo>
                    <a:lnTo>
                      <a:pt x="170" y="120"/>
                    </a:lnTo>
                    <a:lnTo>
                      <a:pt x="172" y="116"/>
                    </a:lnTo>
                    <a:lnTo>
                      <a:pt x="174" y="112"/>
                    </a:lnTo>
                    <a:lnTo>
                      <a:pt x="176" y="112"/>
                    </a:lnTo>
                    <a:lnTo>
                      <a:pt x="180" y="114"/>
                    </a:lnTo>
                    <a:lnTo>
                      <a:pt x="184" y="112"/>
                    </a:lnTo>
                    <a:lnTo>
                      <a:pt x="184" y="116"/>
                    </a:lnTo>
                    <a:lnTo>
                      <a:pt x="176" y="120"/>
                    </a:lnTo>
                    <a:lnTo>
                      <a:pt x="172" y="124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70" y="132"/>
                    </a:lnTo>
                    <a:lnTo>
                      <a:pt x="170" y="134"/>
                    </a:lnTo>
                    <a:lnTo>
                      <a:pt x="172" y="134"/>
                    </a:lnTo>
                    <a:lnTo>
                      <a:pt x="172" y="136"/>
                    </a:lnTo>
                    <a:lnTo>
                      <a:pt x="172" y="140"/>
                    </a:lnTo>
                    <a:lnTo>
                      <a:pt x="172" y="142"/>
                    </a:lnTo>
                    <a:lnTo>
                      <a:pt x="168" y="146"/>
                    </a:lnTo>
                    <a:lnTo>
                      <a:pt x="168" y="148"/>
                    </a:lnTo>
                    <a:lnTo>
                      <a:pt x="168" y="152"/>
                    </a:lnTo>
                    <a:lnTo>
                      <a:pt x="168" y="150"/>
                    </a:lnTo>
                    <a:lnTo>
                      <a:pt x="170" y="150"/>
                    </a:lnTo>
                    <a:lnTo>
                      <a:pt x="170" y="148"/>
                    </a:lnTo>
                    <a:lnTo>
                      <a:pt x="170" y="146"/>
                    </a:lnTo>
                    <a:lnTo>
                      <a:pt x="172" y="146"/>
                    </a:lnTo>
                    <a:lnTo>
                      <a:pt x="172" y="144"/>
                    </a:lnTo>
                    <a:lnTo>
                      <a:pt x="174" y="144"/>
                    </a:lnTo>
                    <a:lnTo>
                      <a:pt x="174" y="142"/>
                    </a:lnTo>
                    <a:lnTo>
                      <a:pt x="176" y="142"/>
                    </a:lnTo>
                    <a:lnTo>
                      <a:pt x="178" y="142"/>
                    </a:lnTo>
                    <a:lnTo>
                      <a:pt x="178" y="136"/>
                    </a:lnTo>
                    <a:lnTo>
                      <a:pt x="182" y="134"/>
                    </a:lnTo>
                    <a:lnTo>
                      <a:pt x="184" y="132"/>
                    </a:lnTo>
                    <a:lnTo>
                      <a:pt x="184" y="134"/>
                    </a:lnTo>
                    <a:lnTo>
                      <a:pt x="186" y="134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88" y="130"/>
                    </a:lnTo>
                    <a:lnTo>
                      <a:pt x="188" y="128"/>
                    </a:lnTo>
                    <a:lnTo>
                      <a:pt x="188" y="126"/>
                    </a:lnTo>
                    <a:lnTo>
                      <a:pt x="192" y="126"/>
                    </a:lnTo>
                    <a:lnTo>
                      <a:pt x="188" y="122"/>
                    </a:lnTo>
                    <a:lnTo>
                      <a:pt x="192" y="118"/>
                    </a:lnTo>
                    <a:lnTo>
                      <a:pt x="192" y="114"/>
                    </a:lnTo>
                    <a:lnTo>
                      <a:pt x="194" y="112"/>
                    </a:lnTo>
                    <a:lnTo>
                      <a:pt x="194" y="110"/>
                    </a:lnTo>
                    <a:lnTo>
                      <a:pt x="190" y="106"/>
                    </a:lnTo>
                    <a:lnTo>
                      <a:pt x="188" y="102"/>
                    </a:lnTo>
                    <a:lnTo>
                      <a:pt x="192" y="100"/>
                    </a:lnTo>
                    <a:lnTo>
                      <a:pt x="194" y="100"/>
                    </a:lnTo>
                    <a:lnTo>
                      <a:pt x="196" y="100"/>
                    </a:lnTo>
                    <a:lnTo>
                      <a:pt x="196" y="104"/>
                    </a:lnTo>
                    <a:lnTo>
                      <a:pt x="198" y="104"/>
                    </a:lnTo>
                    <a:lnTo>
                      <a:pt x="200" y="102"/>
                    </a:lnTo>
                    <a:lnTo>
                      <a:pt x="198" y="98"/>
                    </a:lnTo>
                    <a:lnTo>
                      <a:pt x="194" y="96"/>
                    </a:lnTo>
                    <a:lnTo>
                      <a:pt x="196" y="92"/>
                    </a:lnTo>
                    <a:lnTo>
                      <a:pt x="200" y="96"/>
                    </a:lnTo>
                    <a:close/>
                    <a:moveTo>
                      <a:pt x="78" y="222"/>
                    </a:moveTo>
                    <a:lnTo>
                      <a:pt x="76" y="222"/>
                    </a:lnTo>
                    <a:lnTo>
                      <a:pt x="74" y="222"/>
                    </a:lnTo>
                    <a:lnTo>
                      <a:pt x="72" y="224"/>
                    </a:lnTo>
                    <a:lnTo>
                      <a:pt x="72" y="226"/>
                    </a:lnTo>
                    <a:lnTo>
                      <a:pt x="70" y="228"/>
                    </a:lnTo>
                    <a:lnTo>
                      <a:pt x="70" y="230"/>
                    </a:lnTo>
                    <a:lnTo>
                      <a:pt x="70" y="232"/>
                    </a:lnTo>
                    <a:lnTo>
                      <a:pt x="72" y="232"/>
                    </a:lnTo>
                    <a:lnTo>
                      <a:pt x="74" y="230"/>
                    </a:lnTo>
                    <a:lnTo>
                      <a:pt x="74" y="228"/>
                    </a:lnTo>
                    <a:lnTo>
                      <a:pt x="76" y="228"/>
                    </a:lnTo>
                    <a:lnTo>
                      <a:pt x="78" y="228"/>
                    </a:lnTo>
                    <a:lnTo>
                      <a:pt x="80" y="228"/>
                    </a:lnTo>
                    <a:lnTo>
                      <a:pt x="80" y="226"/>
                    </a:lnTo>
                    <a:lnTo>
                      <a:pt x="78" y="224"/>
                    </a:lnTo>
                    <a:lnTo>
                      <a:pt x="78" y="222"/>
                    </a:lnTo>
                    <a:close/>
                    <a:moveTo>
                      <a:pt x="68" y="246"/>
                    </a:moveTo>
                    <a:lnTo>
                      <a:pt x="68" y="246"/>
                    </a:lnTo>
                    <a:lnTo>
                      <a:pt x="66" y="248"/>
                    </a:lnTo>
                    <a:lnTo>
                      <a:pt x="66" y="250"/>
                    </a:lnTo>
                    <a:lnTo>
                      <a:pt x="66" y="252"/>
                    </a:lnTo>
                    <a:lnTo>
                      <a:pt x="64" y="252"/>
                    </a:lnTo>
                    <a:lnTo>
                      <a:pt x="64" y="254"/>
                    </a:lnTo>
                    <a:lnTo>
                      <a:pt x="64" y="256"/>
                    </a:lnTo>
                    <a:lnTo>
                      <a:pt x="64" y="258"/>
                    </a:lnTo>
                    <a:lnTo>
                      <a:pt x="66" y="258"/>
                    </a:lnTo>
                    <a:lnTo>
                      <a:pt x="68" y="258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70" y="254"/>
                    </a:lnTo>
                    <a:lnTo>
                      <a:pt x="68" y="252"/>
                    </a:lnTo>
                    <a:lnTo>
                      <a:pt x="72" y="252"/>
                    </a:lnTo>
                    <a:lnTo>
                      <a:pt x="76" y="248"/>
                    </a:lnTo>
                    <a:lnTo>
                      <a:pt x="74" y="246"/>
                    </a:lnTo>
                    <a:lnTo>
                      <a:pt x="72" y="244"/>
                    </a:lnTo>
                    <a:lnTo>
                      <a:pt x="70" y="242"/>
                    </a:lnTo>
                    <a:lnTo>
                      <a:pt x="68" y="246"/>
                    </a:lnTo>
                    <a:close/>
                    <a:moveTo>
                      <a:pt x="52" y="280"/>
                    </a:moveTo>
                    <a:lnTo>
                      <a:pt x="54" y="278"/>
                    </a:lnTo>
                    <a:lnTo>
                      <a:pt x="56" y="278"/>
                    </a:lnTo>
                    <a:lnTo>
                      <a:pt x="58" y="274"/>
                    </a:lnTo>
                    <a:lnTo>
                      <a:pt x="62" y="274"/>
                    </a:lnTo>
                    <a:lnTo>
                      <a:pt x="60" y="268"/>
                    </a:lnTo>
                    <a:lnTo>
                      <a:pt x="58" y="270"/>
                    </a:lnTo>
                    <a:lnTo>
                      <a:pt x="54" y="272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2" y="278"/>
                    </a:lnTo>
                    <a:lnTo>
                      <a:pt x="52" y="280"/>
                    </a:lnTo>
                    <a:close/>
                    <a:moveTo>
                      <a:pt x="56" y="306"/>
                    </a:moveTo>
                    <a:lnTo>
                      <a:pt x="56" y="304"/>
                    </a:lnTo>
                    <a:lnTo>
                      <a:pt x="56" y="300"/>
                    </a:lnTo>
                    <a:lnTo>
                      <a:pt x="52" y="298"/>
                    </a:lnTo>
                    <a:lnTo>
                      <a:pt x="56" y="296"/>
                    </a:lnTo>
                    <a:lnTo>
                      <a:pt x="54" y="292"/>
                    </a:lnTo>
                    <a:lnTo>
                      <a:pt x="58" y="292"/>
                    </a:lnTo>
                    <a:lnTo>
                      <a:pt x="58" y="288"/>
                    </a:lnTo>
                    <a:lnTo>
                      <a:pt x="54" y="288"/>
                    </a:lnTo>
                    <a:lnTo>
                      <a:pt x="52" y="282"/>
                    </a:lnTo>
                    <a:lnTo>
                      <a:pt x="48" y="282"/>
                    </a:lnTo>
                    <a:lnTo>
                      <a:pt x="46" y="286"/>
                    </a:lnTo>
                    <a:lnTo>
                      <a:pt x="44" y="286"/>
                    </a:lnTo>
                    <a:lnTo>
                      <a:pt x="42" y="288"/>
                    </a:lnTo>
                    <a:lnTo>
                      <a:pt x="40" y="288"/>
                    </a:lnTo>
                    <a:lnTo>
                      <a:pt x="38" y="286"/>
                    </a:lnTo>
                    <a:lnTo>
                      <a:pt x="36" y="286"/>
                    </a:lnTo>
                    <a:lnTo>
                      <a:pt x="34" y="288"/>
                    </a:lnTo>
                    <a:lnTo>
                      <a:pt x="32" y="288"/>
                    </a:lnTo>
                    <a:lnTo>
                      <a:pt x="32" y="290"/>
                    </a:lnTo>
                    <a:lnTo>
                      <a:pt x="34" y="290"/>
                    </a:lnTo>
                    <a:lnTo>
                      <a:pt x="34" y="292"/>
                    </a:lnTo>
                    <a:lnTo>
                      <a:pt x="32" y="294"/>
                    </a:lnTo>
                    <a:lnTo>
                      <a:pt x="32" y="296"/>
                    </a:lnTo>
                    <a:lnTo>
                      <a:pt x="34" y="302"/>
                    </a:lnTo>
                    <a:lnTo>
                      <a:pt x="38" y="306"/>
                    </a:lnTo>
                    <a:lnTo>
                      <a:pt x="38" y="308"/>
                    </a:lnTo>
                    <a:lnTo>
                      <a:pt x="36" y="308"/>
                    </a:lnTo>
                    <a:lnTo>
                      <a:pt x="38" y="310"/>
                    </a:lnTo>
                    <a:lnTo>
                      <a:pt x="40" y="312"/>
                    </a:lnTo>
                    <a:lnTo>
                      <a:pt x="44" y="312"/>
                    </a:lnTo>
                    <a:lnTo>
                      <a:pt x="46" y="312"/>
                    </a:lnTo>
                    <a:lnTo>
                      <a:pt x="46" y="314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0" y="316"/>
                    </a:lnTo>
                    <a:lnTo>
                      <a:pt x="52" y="316"/>
                    </a:lnTo>
                    <a:lnTo>
                      <a:pt x="52" y="314"/>
                    </a:lnTo>
                    <a:lnTo>
                      <a:pt x="52" y="312"/>
                    </a:lnTo>
                    <a:lnTo>
                      <a:pt x="52" y="310"/>
                    </a:lnTo>
                    <a:lnTo>
                      <a:pt x="52" y="308"/>
                    </a:lnTo>
                    <a:lnTo>
                      <a:pt x="56" y="306"/>
                    </a:lnTo>
                    <a:close/>
                    <a:moveTo>
                      <a:pt x="68" y="334"/>
                    </a:moveTo>
                    <a:lnTo>
                      <a:pt x="68" y="334"/>
                    </a:lnTo>
                    <a:lnTo>
                      <a:pt x="70" y="334"/>
                    </a:lnTo>
                    <a:lnTo>
                      <a:pt x="72" y="334"/>
                    </a:lnTo>
                    <a:lnTo>
                      <a:pt x="70" y="330"/>
                    </a:lnTo>
                    <a:lnTo>
                      <a:pt x="72" y="328"/>
                    </a:lnTo>
                    <a:lnTo>
                      <a:pt x="72" y="326"/>
                    </a:lnTo>
                    <a:lnTo>
                      <a:pt x="70" y="326"/>
                    </a:lnTo>
                    <a:lnTo>
                      <a:pt x="68" y="326"/>
                    </a:lnTo>
                    <a:lnTo>
                      <a:pt x="68" y="324"/>
                    </a:lnTo>
                    <a:lnTo>
                      <a:pt x="66" y="324"/>
                    </a:lnTo>
                    <a:lnTo>
                      <a:pt x="64" y="324"/>
                    </a:lnTo>
                    <a:lnTo>
                      <a:pt x="64" y="326"/>
                    </a:lnTo>
                    <a:lnTo>
                      <a:pt x="64" y="324"/>
                    </a:lnTo>
                    <a:lnTo>
                      <a:pt x="64" y="322"/>
                    </a:lnTo>
                    <a:lnTo>
                      <a:pt x="60" y="320"/>
                    </a:lnTo>
                    <a:lnTo>
                      <a:pt x="68" y="320"/>
                    </a:lnTo>
                    <a:lnTo>
                      <a:pt x="70" y="316"/>
                    </a:lnTo>
                    <a:lnTo>
                      <a:pt x="68" y="316"/>
                    </a:lnTo>
                    <a:lnTo>
                      <a:pt x="66" y="316"/>
                    </a:lnTo>
                    <a:lnTo>
                      <a:pt x="68" y="316"/>
                    </a:lnTo>
                    <a:lnTo>
                      <a:pt x="68" y="314"/>
                    </a:lnTo>
                    <a:lnTo>
                      <a:pt x="74" y="314"/>
                    </a:lnTo>
                    <a:lnTo>
                      <a:pt x="72" y="312"/>
                    </a:lnTo>
                    <a:lnTo>
                      <a:pt x="68" y="310"/>
                    </a:lnTo>
                    <a:lnTo>
                      <a:pt x="62" y="306"/>
                    </a:lnTo>
                    <a:lnTo>
                      <a:pt x="60" y="308"/>
                    </a:lnTo>
                    <a:lnTo>
                      <a:pt x="58" y="310"/>
                    </a:lnTo>
                    <a:lnTo>
                      <a:pt x="58" y="316"/>
                    </a:lnTo>
                    <a:lnTo>
                      <a:pt x="56" y="324"/>
                    </a:lnTo>
                    <a:lnTo>
                      <a:pt x="60" y="326"/>
                    </a:lnTo>
                    <a:lnTo>
                      <a:pt x="60" y="330"/>
                    </a:lnTo>
                    <a:lnTo>
                      <a:pt x="62" y="332"/>
                    </a:lnTo>
                    <a:lnTo>
                      <a:pt x="62" y="328"/>
                    </a:lnTo>
                    <a:lnTo>
                      <a:pt x="68" y="330"/>
                    </a:lnTo>
                    <a:lnTo>
                      <a:pt x="68" y="332"/>
                    </a:lnTo>
                    <a:lnTo>
                      <a:pt x="68" y="334"/>
                    </a:lnTo>
                    <a:close/>
                    <a:moveTo>
                      <a:pt x="72" y="352"/>
                    </a:moveTo>
                    <a:lnTo>
                      <a:pt x="74" y="352"/>
                    </a:lnTo>
                    <a:lnTo>
                      <a:pt x="74" y="354"/>
                    </a:lnTo>
                    <a:lnTo>
                      <a:pt x="76" y="354"/>
                    </a:lnTo>
                    <a:lnTo>
                      <a:pt x="78" y="354"/>
                    </a:lnTo>
                    <a:lnTo>
                      <a:pt x="80" y="354"/>
                    </a:lnTo>
                    <a:lnTo>
                      <a:pt x="80" y="352"/>
                    </a:lnTo>
                    <a:lnTo>
                      <a:pt x="82" y="352"/>
                    </a:lnTo>
                    <a:lnTo>
                      <a:pt x="86" y="350"/>
                    </a:lnTo>
                    <a:lnTo>
                      <a:pt x="80" y="346"/>
                    </a:lnTo>
                    <a:lnTo>
                      <a:pt x="76" y="344"/>
                    </a:lnTo>
                    <a:lnTo>
                      <a:pt x="72" y="344"/>
                    </a:lnTo>
                    <a:lnTo>
                      <a:pt x="74" y="348"/>
                    </a:lnTo>
                    <a:lnTo>
                      <a:pt x="72" y="352"/>
                    </a:lnTo>
                    <a:close/>
                    <a:moveTo>
                      <a:pt x="82" y="320"/>
                    </a:moveTo>
                    <a:lnTo>
                      <a:pt x="82" y="316"/>
                    </a:lnTo>
                    <a:lnTo>
                      <a:pt x="80" y="320"/>
                    </a:lnTo>
                    <a:lnTo>
                      <a:pt x="80" y="326"/>
                    </a:lnTo>
                    <a:lnTo>
                      <a:pt x="78" y="324"/>
                    </a:lnTo>
                    <a:lnTo>
                      <a:pt x="76" y="324"/>
                    </a:lnTo>
                    <a:lnTo>
                      <a:pt x="74" y="324"/>
                    </a:lnTo>
                    <a:lnTo>
                      <a:pt x="72" y="324"/>
                    </a:lnTo>
                    <a:lnTo>
                      <a:pt x="72" y="326"/>
                    </a:lnTo>
                    <a:lnTo>
                      <a:pt x="74" y="326"/>
                    </a:lnTo>
                    <a:lnTo>
                      <a:pt x="74" y="328"/>
                    </a:lnTo>
                    <a:lnTo>
                      <a:pt x="78" y="328"/>
                    </a:lnTo>
                    <a:lnTo>
                      <a:pt x="82" y="328"/>
                    </a:lnTo>
                    <a:lnTo>
                      <a:pt x="86" y="330"/>
                    </a:lnTo>
                    <a:lnTo>
                      <a:pt x="86" y="326"/>
                    </a:lnTo>
                    <a:lnTo>
                      <a:pt x="86" y="322"/>
                    </a:lnTo>
                    <a:lnTo>
                      <a:pt x="82" y="320"/>
                    </a:lnTo>
                    <a:close/>
                    <a:moveTo>
                      <a:pt x="174" y="362"/>
                    </a:moveTo>
                    <a:lnTo>
                      <a:pt x="176" y="362"/>
                    </a:lnTo>
                    <a:lnTo>
                      <a:pt x="178" y="362"/>
                    </a:lnTo>
                    <a:lnTo>
                      <a:pt x="176" y="362"/>
                    </a:lnTo>
                    <a:lnTo>
                      <a:pt x="176" y="360"/>
                    </a:lnTo>
                    <a:lnTo>
                      <a:pt x="174" y="360"/>
                    </a:lnTo>
                    <a:lnTo>
                      <a:pt x="172" y="358"/>
                    </a:lnTo>
                    <a:lnTo>
                      <a:pt x="170" y="356"/>
                    </a:lnTo>
                    <a:lnTo>
                      <a:pt x="168" y="354"/>
                    </a:lnTo>
                    <a:lnTo>
                      <a:pt x="166" y="356"/>
                    </a:lnTo>
                    <a:lnTo>
                      <a:pt x="170" y="358"/>
                    </a:lnTo>
                    <a:lnTo>
                      <a:pt x="172" y="360"/>
                    </a:lnTo>
                    <a:lnTo>
                      <a:pt x="170" y="360"/>
                    </a:lnTo>
                    <a:lnTo>
                      <a:pt x="168" y="364"/>
                    </a:lnTo>
                    <a:lnTo>
                      <a:pt x="164" y="364"/>
                    </a:lnTo>
                    <a:lnTo>
                      <a:pt x="160" y="364"/>
                    </a:lnTo>
                    <a:lnTo>
                      <a:pt x="156" y="364"/>
                    </a:lnTo>
                    <a:lnTo>
                      <a:pt x="156" y="366"/>
                    </a:lnTo>
                    <a:lnTo>
                      <a:pt x="154" y="366"/>
                    </a:lnTo>
                    <a:lnTo>
                      <a:pt x="152" y="366"/>
                    </a:lnTo>
                    <a:lnTo>
                      <a:pt x="152" y="364"/>
                    </a:lnTo>
                    <a:lnTo>
                      <a:pt x="150" y="364"/>
                    </a:lnTo>
                    <a:lnTo>
                      <a:pt x="150" y="362"/>
                    </a:lnTo>
                    <a:lnTo>
                      <a:pt x="150" y="360"/>
                    </a:lnTo>
                    <a:lnTo>
                      <a:pt x="148" y="360"/>
                    </a:lnTo>
                    <a:lnTo>
                      <a:pt x="146" y="360"/>
                    </a:lnTo>
                    <a:lnTo>
                      <a:pt x="146" y="358"/>
                    </a:lnTo>
                    <a:lnTo>
                      <a:pt x="146" y="356"/>
                    </a:lnTo>
                    <a:lnTo>
                      <a:pt x="146" y="354"/>
                    </a:lnTo>
                    <a:lnTo>
                      <a:pt x="144" y="354"/>
                    </a:lnTo>
                    <a:lnTo>
                      <a:pt x="142" y="354"/>
                    </a:lnTo>
                    <a:lnTo>
                      <a:pt x="140" y="354"/>
                    </a:lnTo>
                    <a:lnTo>
                      <a:pt x="138" y="352"/>
                    </a:lnTo>
                    <a:lnTo>
                      <a:pt x="136" y="350"/>
                    </a:lnTo>
                    <a:lnTo>
                      <a:pt x="130" y="348"/>
                    </a:lnTo>
                    <a:lnTo>
                      <a:pt x="124" y="344"/>
                    </a:lnTo>
                    <a:lnTo>
                      <a:pt x="120" y="342"/>
                    </a:lnTo>
                    <a:lnTo>
                      <a:pt x="120" y="340"/>
                    </a:lnTo>
                    <a:lnTo>
                      <a:pt x="112" y="338"/>
                    </a:lnTo>
                    <a:lnTo>
                      <a:pt x="110" y="338"/>
                    </a:lnTo>
                    <a:lnTo>
                      <a:pt x="110" y="336"/>
                    </a:lnTo>
                    <a:lnTo>
                      <a:pt x="110" y="334"/>
                    </a:lnTo>
                    <a:lnTo>
                      <a:pt x="108" y="334"/>
                    </a:lnTo>
                    <a:lnTo>
                      <a:pt x="108" y="336"/>
                    </a:lnTo>
                    <a:lnTo>
                      <a:pt x="108" y="340"/>
                    </a:lnTo>
                    <a:lnTo>
                      <a:pt x="110" y="342"/>
                    </a:lnTo>
                    <a:lnTo>
                      <a:pt x="108" y="344"/>
                    </a:lnTo>
                    <a:lnTo>
                      <a:pt x="108" y="346"/>
                    </a:lnTo>
                    <a:lnTo>
                      <a:pt x="110" y="350"/>
                    </a:lnTo>
                    <a:lnTo>
                      <a:pt x="112" y="350"/>
                    </a:lnTo>
                    <a:lnTo>
                      <a:pt x="114" y="350"/>
                    </a:lnTo>
                    <a:lnTo>
                      <a:pt x="116" y="350"/>
                    </a:lnTo>
                    <a:lnTo>
                      <a:pt x="118" y="350"/>
                    </a:lnTo>
                    <a:lnTo>
                      <a:pt x="118" y="352"/>
                    </a:lnTo>
                    <a:lnTo>
                      <a:pt x="118" y="354"/>
                    </a:lnTo>
                    <a:lnTo>
                      <a:pt x="118" y="356"/>
                    </a:lnTo>
                    <a:lnTo>
                      <a:pt x="120" y="358"/>
                    </a:lnTo>
                    <a:lnTo>
                      <a:pt x="122" y="358"/>
                    </a:lnTo>
                    <a:lnTo>
                      <a:pt x="122" y="360"/>
                    </a:lnTo>
                    <a:lnTo>
                      <a:pt x="122" y="362"/>
                    </a:lnTo>
                    <a:lnTo>
                      <a:pt x="120" y="362"/>
                    </a:lnTo>
                    <a:lnTo>
                      <a:pt x="120" y="364"/>
                    </a:lnTo>
                    <a:lnTo>
                      <a:pt x="122" y="364"/>
                    </a:lnTo>
                    <a:lnTo>
                      <a:pt x="124" y="364"/>
                    </a:lnTo>
                    <a:lnTo>
                      <a:pt x="130" y="370"/>
                    </a:lnTo>
                    <a:lnTo>
                      <a:pt x="136" y="370"/>
                    </a:lnTo>
                    <a:lnTo>
                      <a:pt x="138" y="370"/>
                    </a:lnTo>
                    <a:lnTo>
                      <a:pt x="138" y="368"/>
                    </a:lnTo>
                    <a:lnTo>
                      <a:pt x="136" y="368"/>
                    </a:lnTo>
                    <a:lnTo>
                      <a:pt x="134" y="366"/>
                    </a:lnTo>
                    <a:lnTo>
                      <a:pt x="132" y="366"/>
                    </a:lnTo>
                    <a:lnTo>
                      <a:pt x="132" y="364"/>
                    </a:lnTo>
                    <a:lnTo>
                      <a:pt x="138" y="364"/>
                    </a:lnTo>
                    <a:lnTo>
                      <a:pt x="146" y="368"/>
                    </a:lnTo>
                    <a:lnTo>
                      <a:pt x="148" y="372"/>
                    </a:lnTo>
                    <a:lnTo>
                      <a:pt x="154" y="376"/>
                    </a:lnTo>
                    <a:lnTo>
                      <a:pt x="160" y="378"/>
                    </a:lnTo>
                    <a:lnTo>
                      <a:pt x="168" y="382"/>
                    </a:lnTo>
                    <a:lnTo>
                      <a:pt x="166" y="380"/>
                    </a:lnTo>
                    <a:lnTo>
                      <a:pt x="170" y="380"/>
                    </a:lnTo>
                    <a:lnTo>
                      <a:pt x="170" y="378"/>
                    </a:lnTo>
                    <a:lnTo>
                      <a:pt x="170" y="376"/>
                    </a:lnTo>
                    <a:lnTo>
                      <a:pt x="168" y="376"/>
                    </a:lnTo>
                    <a:lnTo>
                      <a:pt x="166" y="376"/>
                    </a:lnTo>
                    <a:lnTo>
                      <a:pt x="164" y="374"/>
                    </a:lnTo>
                    <a:lnTo>
                      <a:pt x="162" y="374"/>
                    </a:lnTo>
                    <a:lnTo>
                      <a:pt x="160" y="374"/>
                    </a:lnTo>
                    <a:lnTo>
                      <a:pt x="158" y="374"/>
                    </a:lnTo>
                    <a:lnTo>
                      <a:pt x="158" y="372"/>
                    </a:lnTo>
                    <a:lnTo>
                      <a:pt x="156" y="370"/>
                    </a:lnTo>
                    <a:lnTo>
                      <a:pt x="154" y="368"/>
                    </a:lnTo>
                    <a:lnTo>
                      <a:pt x="156" y="364"/>
                    </a:lnTo>
                    <a:lnTo>
                      <a:pt x="162" y="364"/>
                    </a:lnTo>
                    <a:lnTo>
                      <a:pt x="166" y="366"/>
                    </a:lnTo>
                    <a:lnTo>
                      <a:pt x="168" y="366"/>
                    </a:lnTo>
                    <a:lnTo>
                      <a:pt x="168" y="364"/>
                    </a:lnTo>
                    <a:lnTo>
                      <a:pt x="170" y="364"/>
                    </a:lnTo>
                    <a:lnTo>
                      <a:pt x="172" y="362"/>
                    </a:lnTo>
                    <a:lnTo>
                      <a:pt x="174" y="362"/>
                    </a:lnTo>
                    <a:close/>
                    <a:moveTo>
                      <a:pt x="182" y="426"/>
                    </a:moveTo>
                    <a:lnTo>
                      <a:pt x="182" y="424"/>
                    </a:lnTo>
                    <a:lnTo>
                      <a:pt x="180" y="424"/>
                    </a:lnTo>
                    <a:lnTo>
                      <a:pt x="180" y="422"/>
                    </a:lnTo>
                    <a:lnTo>
                      <a:pt x="182" y="420"/>
                    </a:lnTo>
                    <a:lnTo>
                      <a:pt x="176" y="416"/>
                    </a:lnTo>
                    <a:lnTo>
                      <a:pt x="170" y="410"/>
                    </a:lnTo>
                    <a:lnTo>
                      <a:pt x="162" y="404"/>
                    </a:lnTo>
                    <a:lnTo>
                      <a:pt x="156" y="404"/>
                    </a:lnTo>
                    <a:lnTo>
                      <a:pt x="154" y="400"/>
                    </a:lnTo>
                    <a:lnTo>
                      <a:pt x="152" y="394"/>
                    </a:lnTo>
                    <a:lnTo>
                      <a:pt x="148" y="390"/>
                    </a:lnTo>
                    <a:lnTo>
                      <a:pt x="142" y="382"/>
                    </a:lnTo>
                    <a:lnTo>
                      <a:pt x="138" y="380"/>
                    </a:lnTo>
                    <a:lnTo>
                      <a:pt x="138" y="378"/>
                    </a:lnTo>
                    <a:lnTo>
                      <a:pt x="138" y="376"/>
                    </a:lnTo>
                    <a:lnTo>
                      <a:pt x="136" y="376"/>
                    </a:lnTo>
                    <a:lnTo>
                      <a:pt x="134" y="376"/>
                    </a:lnTo>
                    <a:lnTo>
                      <a:pt x="134" y="378"/>
                    </a:lnTo>
                    <a:lnTo>
                      <a:pt x="134" y="384"/>
                    </a:lnTo>
                    <a:lnTo>
                      <a:pt x="136" y="388"/>
                    </a:lnTo>
                    <a:lnTo>
                      <a:pt x="134" y="390"/>
                    </a:lnTo>
                    <a:lnTo>
                      <a:pt x="134" y="392"/>
                    </a:lnTo>
                    <a:lnTo>
                      <a:pt x="132" y="392"/>
                    </a:lnTo>
                    <a:lnTo>
                      <a:pt x="130" y="392"/>
                    </a:lnTo>
                    <a:lnTo>
                      <a:pt x="128" y="392"/>
                    </a:lnTo>
                    <a:lnTo>
                      <a:pt x="126" y="392"/>
                    </a:lnTo>
                    <a:lnTo>
                      <a:pt x="126" y="390"/>
                    </a:lnTo>
                    <a:lnTo>
                      <a:pt x="124" y="388"/>
                    </a:lnTo>
                    <a:lnTo>
                      <a:pt x="122" y="386"/>
                    </a:lnTo>
                    <a:lnTo>
                      <a:pt x="120" y="388"/>
                    </a:lnTo>
                    <a:lnTo>
                      <a:pt x="114" y="380"/>
                    </a:lnTo>
                    <a:lnTo>
                      <a:pt x="112" y="378"/>
                    </a:lnTo>
                    <a:lnTo>
                      <a:pt x="114" y="376"/>
                    </a:lnTo>
                    <a:lnTo>
                      <a:pt x="118" y="376"/>
                    </a:lnTo>
                    <a:lnTo>
                      <a:pt x="118" y="374"/>
                    </a:lnTo>
                    <a:lnTo>
                      <a:pt x="118" y="372"/>
                    </a:lnTo>
                    <a:lnTo>
                      <a:pt x="116" y="372"/>
                    </a:lnTo>
                    <a:lnTo>
                      <a:pt x="114" y="372"/>
                    </a:lnTo>
                    <a:lnTo>
                      <a:pt x="112" y="372"/>
                    </a:lnTo>
                    <a:lnTo>
                      <a:pt x="110" y="372"/>
                    </a:lnTo>
                    <a:lnTo>
                      <a:pt x="110" y="374"/>
                    </a:lnTo>
                    <a:lnTo>
                      <a:pt x="106" y="370"/>
                    </a:lnTo>
                    <a:lnTo>
                      <a:pt x="104" y="364"/>
                    </a:lnTo>
                    <a:lnTo>
                      <a:pt x="98" y="362"/>
                    </a:lnTo>
                    <a:lnTo>
                      <a:pt x="94" y="364"/>
                    </a:lnTo>
                    <a:lnTo>
                      <a:pt x="98" y="366"/>
                    </a:lnTo>
                    <a:lnTo>
                      <a:pt x="100" y="368"/>
                    </a:lnTo>
                    <a:lnTo>
                      <a:pt x="98" y="370"/>
                    </a:lnTo>
                    <a:lnTo>
                      <a:pt x="94" y="368"/>
                    </a:lnTo>
                    <a:lnTo>
                      <a:pt x="94" y="370"/>
                    </a:lnTo>
                    <a:lnTo>
                      <a:pt x="96" y="374"/>
                    </a:lnTo>
                    <a:lnTo>
                      <a:pt x="94" y="376"/>
                    </a:lnTo>
                    <a:lnTo>
                      <a:pt x="92" y="372"/>
                    </a:lnTo>
                    <a:lnTo>
                      <a:pt x="88" y="368"/>
                    </a:lnTo>
                    <a:lnTo>
                      <a:pt x="86" y="368"/>
                    </a:lnTo>
                    <a:lnTo>
                      <a:pt x="86" y="366"/>
                    </a:lnTo>
                    <a:lnTo>
                      <a:pt x="84" y="366"/>
                    </a:lnTo>
                    <a:lnTo>
                      <a:pt x="82" y="366"/>
                    </a:lnTo>
                    <a:lnTo>
                      <a:pt x="82" y="368"/>
                    </a:lnTo>
                    <a:lnTo>
                      <a:pt x="80" y="370"/>
                    </a:lnTo>
                    <a:lnTo>
                      <a:pt x="78" y="370"/>
                    </a:lnTo>
                    <a:lnTo>
                      <a:pt x="76" y="370"/>
                    </a:lnTo>
                    <a:lnTo>
                      <a:pt x="72" y="374"/>
                    </a:lnTo>
                    <a:lnTo>
                      <a:pt x="68" y="370"/>
                    </a:lnTo>
                    <a:lnTo>
                      <a:pt x="64" y="372"/>
                    </a:lnTo>
                    <a:lnTo>
                      <a:pt x="62" y="370"/>
                    </a:lnTo>
                    <a:lnTo>
                      <a:pt x="58" y="368"/>
                    </a:lnTo>
                    <a:lnTo>
                      <a:pt x="58" y="370"/>
                    </a:lnTo>
                    <a:lnTo>
                      <a:pt x="60" y="370"/>
                    </a:lnTo>
                    <a:lnTo>
                      <a:pt x="60" y="372"/>
                    </a:lnTo>
                    <a:lnTo>
                      <a:pt x="62" y="374"/>
                    </a:lnTo>
                    <a:lnTo>
                      <a:pt x="62" y="376"/>
                    </a:lnTo>
                    <a:lnTo>
                      <a:pt x="66" y="382"/>
                    </a:lnTo>
                    <a:lnTo>
                      <a:pt x="84" y="398"/>
                    </a:lnTo>
                    <a:lnTo>
                      <a:pt x="104" y="412"/>
                    </a:lnTo>
                    <a:lnTo>
                      <a:pt x="106" y="412"/>
                    </a:lnTo>
                    <a:lnTo>
                      <a:pt x="106" y="410"/>
                    </a:lnTo>
                    <a:lnTo>
                      <a:pt x="112" y="414"/>
                    </a:lnTo>
                    <a:lnTo>
                      <a:pt x="120" y="414"/>
                    </a:lnTo>
                    <a:lnTo>
                      <a:pt x="124" y="420"/>
                    </a:lnTo>
                    <a:lnTo>
                      <a:pt x="132" y="424"/>
                    </a:lnTo>
                    <a:lnTo>
                      <a:pt x="138" y="426"/>
                    </a:lnTo>
                    <a:lnTo>
                      <a:pt x="142" y="430"/>
                    </a:lnTo>
                    <a:lnTo>
                      <a:pt x="148" y="432"/>
                    </a:lnTo>
                    <a:lnTo>
                      <a:pt x="148" y="434"/>
                    </a:lnTo>
                    <a:lnTo>
                      <a:pt x="154" y="434"/>
                    </a:lnTo>
                    <a:lnTo>
                      <a:pt x="156" y="434"/>
                    </a:lnTo>
                    <a:lnTo>
                      <a:pt x="160" y="436"/>
                    </a:lnTo>
                    <a:lnTo>
                      <a:pt x="176" y="440"/>
                    </a:lnTo>
                    <a:lnTo>
                      <a:pt x="176" y="438"/>
                    </a:lnTo>
                    <a:lnTo>
                      <a:pt x="174" y="438"/>
                    </a:lnTo>
                    <a:lnTo>
                      <a:pt x="172" y="436"/>
                    </a:lnTo>
                    <a:lnTo>
                      <a:pt x="174" y="436"/>
                    </a:lnTo>
                    <a:lnTo>
                      <a:pt x="174" y="438"/>
                    </a:lnTo>
                    <a:lnTo>
                      <a:pt x="176" y="438"/>
                    </a:lnTo>
                    <a:lnTo>
                      <a:pt x="178" y="436"/>
                    </a:lnTo>
                    <a:lnTo>
                      <a:pt x="180" y="434"/>
                    </a:lnTo>
                    <a:lnTo>
                      <a:pt x="182" y="432"/>
                    </a:lnTo>
                    <a:lnTo>
                      <a:pt x="184" y="430"/>
                    </a:lnTo>
                    <a:lnTo>
                      <a:pt x="186" y="428"/>
                    </a:lnTo>
                    <a:lnTo>
                      <a:pt x="184" y="426"/>
                    </a:lnTo>
                    <a:lnTo>
                      <a:pt x="182" y="426"/>
                    </a:lnTo>
                    <a:close/>
                    <a:moveTo>
                      <a:pt x="202" y="138"/>
                    </a:moveTo>
                    <a:lnTo>
                      <a:pt x="202" y="138"/>
                    </a:lnTo>
                    <a:lnTo>
                      <a:pt x="202" y="140"/>
                    </a:lnTo>
                    <a:lnTo>
                      <a:pt x="204" y="140"/>
                    </a:lnTo>
                    <a:lnTo>
                      <a:pt x="206" y="140"/>
                    </a:lnTo>
                    <a:lnTo>
                      <a:pt x="206" y="138"/>
                    </a:lnTo>
                    <a:lnTo>
                      <a:pt x="204" y="138"/>
                    </a:lnTo>
                    <a:lnTo>
                      <a:pt x="202" y="138"/>
                    </a:lnTo>
                    <a:close/>
                    <a:moveTo>
                      <a:pt x="208" y="140"/>
                    </a:moveTo>
                    <a:lnTo>
                      <a:pt x="208" y="140"/>
                    </a:lnTo>
                    <a:lnTo>
                      <a:pt x="210" y="140"/>
                    </a:lnTo>
                    <a:lnTo>
                      <a:pt x="208" y="140"/>
                    </a:lnTo>
                    <a:close/>
                    <a:moveTo>
                      <a:pt x="192" y="128"/>
                    </a:moveTo>
                    <a:lnTo>
                      <a:pt x="192" y="128"/>
                    </a:lnTo>
                    <a:lnTo>
                      <a:pt x="192" y="130"/>
                    </a:lnTo>
                    <a:lnTo>
                      <a:pt x="194" y="130"/>
                    </a:lnTo>
                    <a:lnTo>
                      <a:pt x="194" y="128"/>
                    </a:lnTo>
                    <a:lnTo>
                      <a:pt x="192" y="128"/>
                    </a:lnTo>
                    <a:close/>
                    <a:moveTo>
                      <a:pt x="214" y="140"/>
                    </a:moveTo>
                    <a:lnTo>
                      <a:pt x="214" y="140"/>
                    </a:lnTo>
                    <a:close/>
                    <a:moveTo>
                      <a:pt x="218" y="136"/>
                    </a:moveTo>
                    <a:lnTo>
                      <a:pt x="216" y="136"/>
                    </a:lnTo>
                    <a:lnTo>
                      <a:pt x="216" y="138"/>
                    </a:lnTo>
                    <a:lnTo>
                      <a:pt x="218" y="138"/>
                    </a:lnTo>
                    <a:lnTo>
                      <a:pt x="220" y="138"/>
                    </a:lnTo>
                    <a:lnTo>
                      <a:pt x="220" y="136"/>
                    </a:lnTo>
                    <a:lnTo>
                      <a:pt x="218" y="136"/>
                    </a:lnTo>
                    <a:close/>
                    <a:moveTo>
                      <a:pt x="98" y="326"/>
                    </a:moveTo>
                    <a:lnTo>
                      <a:pt x="96" y="324"/>
                    </a:lnTo>
                    <a:lnTo>
                      <a:pt x="94" y="326"/>
                    </a:lnTo>
                    <a:lnTo>
                      <a:pt x="96" y="328"/>
                    </a:lnTo>
                    <a:lnTo>
                      <a:pt x="94" y="330"/>
                    </a:lnTo>
                    <a:lnTo>
                      <a:pt x="96" y="332"/>
                    </a:lnTo>
                    <a:lnTo>
                      <a:pt x="98" y="334"/>
                    </a:lnTo>
                    <a:lnTo>
                      <a:pt x="96" y="338"/>
                    </a:lnTo>
                    <a:lnTo>
                      <a:pt x="98" y="338"/>
                    </a:lnTo>
                    <a:lnTo>
                      <a:pt x="98" y="336"/>
                    </a:lnTo>
                    <a:lnTo>
                      <a:pt x="98" y="334"/>
                    </a:lnTo>
                    <a:lnTo>
                      <a:pt x="100" y="334"/>
                    </a:lnTo>
                    <a:lnTo>
                      <a:pt x="100" y="336"/>
                    </a:lnTo>
                    <a:lnTo>
                      <a:pt x="100" y="338"/>
                    </a:lnTo>
                    <a:lnTo>
                      <a:pt x="102" y="336"/>
                    </a:lnTo>
                    <a:lnTo>
                      <a:pt x="102" y="338"/>
                    </a:lnTo>
                    <a:lnTo>
                      <a:pt x="104" y="338"/>
                    </a:lnTo>
                    <a:lnTo>
                      <a:pt x="106" y="338"/>
                    </a:lnTo>
                    <a:lnTo>
                      <a:pt x="104" y="336"/>
                    </a:lnTo>
                    <a:lnTo>
                      <a:pt x="104" y="334"/>
                    </a:lnTo>
                    <a:lnTo>
                      <a:pt x="104" y="332"/>
                    </a:lnTo>
                    <a:lnTo>
                      <a:pt x="104" y="330"/>
                    </a:lnTo>
                    <a:lnTo>
                      <a:pt x="102" y="328"/>
                    </a:lnTo>
                    <a:lnTo>
                      <a:pt x="98" y="330"/>
                    </a:lnTo>
                    <a:lnTo>
                      <a:pt x="98" y="328"/>
                    </a:lnTo>
                    <a:lnTo>
                      <a:pt x="98" y="326"/>
                    </a:lnTo>
                    <a:close/>
                    <a:moveTo>
                      <a:pt x="96" y="338"/>
                    </a:moveTo>
                    <a:lnTo>
                      <a:pt x="96" y="338"/>
                    </a:lnTo>
                    <a:close/>
                    <a:moveTo>
                      <a:pt x="80" y="286"/>
                    </a:moveTo>
                    <a:lnTo>
                      <a:pt x="80" y="284"/>
                    </a:lnTo>
                    <a:lnTo>
                      <a:pt x="78" y="284"/>
                    </a:lnTo>
                    <a:lnTo>
                      <a:pt x="76" y="284"/>
                    </a:lnTo>
                    <a:lnTo>
                      <a:pt x="76" y="286"/>
                    </a:lnTo>
                    <a:lnTo>
                      <a:pt x="74" y="286"/>
                    </a:lnTo>
                    <a:lnTo>
                      <a:pt x="72" y="286"/>
                    </a:lnTo>
                    <a:lnTo>
                      <a:pt x="70" y="288"/>
                    </a:lnTo>
                    <a:lnTo>
                      <a:pt x="68" y="288"/>
                    </a:lnTo>
                    <a:lnTo>
                      <a:pt x="66" y="290"/>
                    </a:lnTo>
                    <a:lnTo>
                      <a:pt x="66" y="292"/>
                    </a:lnTo>
                    <a:lnTo>
                      <a:pt x="68" y="294"/>
                    </a:lnTo>
                    <a:lnTo>
                      <a:pt x="70" y="292"/>
                    </a:lnTo>
                    <a:lnTo>
                      <a:pt x="72" y="292"/>
                    </a:lnTo>
                    <a:lnTo>
                      <a:pt x="70" y="296"/>
                    </a:lnTo>
                    <a:lnTo>
                      <a:pt x="72" y="296"/>
                    </a:lnTo>
                    <a:lnTo>
                      <a:pt x="74" y="296"/>
                    </a:lnTo>
                    <a:lnTo>
                      <a:pt x="74" y="298"/>
                    </a:lnTo>
                    <a:lnTo>
                      <a:pt x="72" y="300"/>
                    </a:lnTo>
                    <a:lnTo>
                      <a:pt x="72" y="302"/>
                    </a:lnTo>
                    <a:lnTo>
                      <a:pt x="74" y="300"/>
                    </a:lnTo>
                    <a:lnTo>
                      <a:pt x="76" y="300"/>
                    </a:lnTo>
                    <a:lnTo>
                      <a:pt x="82" y="298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4" y="292"/>
                    </a:lnTo>
                    <a:lnTo>
                      <a:pt x="84" y="290"/>
                    </a:lnTo>
                    <a:lnTo>
                      <a:pt x="82" y="290"/>
                    </a:lnTo>
                    <a:lnTo>
                      <a:pt x="80" y="288"/>
                    </a:lnTo>
                    <a:lnTo>
                      <a:pt x="80" y="286"/>
                    </a:lnTo>
                    <a:close/>
                    <a:moveTo>
                      <a:pt x="166" y="170"/>
                    </a:moveTo>
                    <a:lnTo>
                      <a:pt x="166" y="170"/>
                    </a:lnTo>
                    <a:lnTo>
                      <a:pt x="166" y="164"/>
                    </a:lnTo>
                    <a:lnTo>
                      <a:pt x="164" y="164"/>
                    </a:lnTo>
                    <a:lnTo>
                      <a:pt x="164" y="168"/>
                    </a:lnTo>
                    <a:lnTo>
                      <a:pt x="164" y="170"/>
                    </a:lnTo>
                    <a:lnTo>
                      <a:pt x="166" y="170"/>
                    </a:lnTo>
                    <a:close/>
                    <a:moveTo>
                      <a:pt x="222" y="98"/>
                    </a:moveTo>
                    <a:lnTo>
                      <a:pt x="222" y="98"/>
                    </a:lnTo>
                    <a:lnTo>
                      <a:pt x="220" y="98"/>
                    </a:lnTo>
                    <a:lnTo>
                      <a:pt x="222" y="98"/>
                    </a:lnTo>
                    <a:close/>
                    <a:moveTo>
                      <a:pt x="226" y="86"/>
                    </a:moveTo>
                    <a:lnTo>
                      <a:pt x="226" y="88"/>
                    </a:lnTo>
                    <a:lnTo>
                      <a:pt x="228" y="88"/>
                    </a:lnTo>
                    <a:lnTo>
                      <a:pt x="228" y="86"/>
                    </a:lnTo>
                    <a:lnTo>
                      <a:pt x="226" y="86"/>
                    </a:lnTo>
                    <a:close/>
                    <a:moveTo>
                      <a:pt x="212" y="82"/>
                    </a:moveTo>
                    <a:lnTo>
                      <a:pt x="212" y="82"/>
                    </a:lnTo>
                    <a:lnTo>
                      <a:pt x="214" y="82"/>
                    </a:lnTo>
                    <a:lnTo>
                      <a:pt x="214" y="80"/>
                    </a:lnTo>
                    <a:lnTo>
                      <a:pt x="208" y="80"/>
                    </a:lnTo>
                    <a:lnTo>
                      <a:pt x="208" y="82"/>
                    </a:lnTo>
                    <a:lnTo>
                      <a:pt x="212" y="82"/>
                    </a:lnTo>
                    <a:close/>
                    <a:moveTo>
                      <a:pt x="230" y="264"/>
                    </a:moveTo>
                    <a:lnTo>
                      <a:pt x="228" y="264"/>
                    </a:lnTo>
                    <a:lnTo>
                      <a:pt x="228" y="266"/>
                    </a:lnTo>
                    <a:lnTo>
                      <a:pt x="230" y="266"/>
                    </a:lnTo>
                    <a:lnTo>
                      <a:pt x="230" y="26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0ECF7"/>
                  </a:gs>
                  <a:gs pos="50999">
                    <a:srgbClr val="00A2D8"/>
                  </a:gs>
                  <a:gs pos="100000">
                    <a:srgbClr val="00206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 u="sng" dirty="0">
                  <a:solidFill>
                    <a:srgbClr val="FFFFFF"/>
                  </a:solidFill>
                  <a:latin typeface="Calibri" pitchFamily="-108" charset="0"/>
                </a:endParaRPr>
              </a:p>
            </p:txBody>
          </p:sp>
        </p:grpSp>
        <p:sp>
          <p:nvSpPr>
            <p:cNvPr id="24605" name="Ellipse 45"/>
            <p:cNvSpPr>
              <a:spLocks noChangeArrowheads="1"/>
            </p:cNvSpPr>
            <p:nvPr/>
          </p:nvSpPr>
          <p:spPr bwMode="auto">
            <a:xfrm rot="21374326" flipH="1">
              <a:off x="2714385" y="1962182"/>
              <a:ext cx="1997696" cy="1633886"/>
            </a:xfrm>
            <a:prstGeom prst="ellipse">
              <a:avLst/>
            </a:prstGeom>
            <a:gradFill rotWithShape="1">
              <a:gsLst>
                <a:gs pos="0">
                  <a:srgbClr val="FFFCF9">
                    <a:alpha val="76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da-DK" u="sng">
                <a:solidFill>
                  <a:srgbClr val="FFFFFF"/>
                </a:solidFill>
                <a:latin typeface="Calibri" pitchFamily="-108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90500" y="139700"/>
            <a:ext cx="20955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ea typeface="ＭＳ Ｐゴシック" pitchFamily="-105" charset="-128"/>
                <a:cs typeface="ＭＳ Ｐゴシック" pitchFamily="-105" charset="-128"/>
              </a:rPr>
              <a:t>BUSINESS </a:t>
            </a:r>
            <a:r>
              <a:rPr lang="en-US" dirty="0">
                <a:latin typeface="+mj-lt"/>
                <a:ea typeface="ＭＳ Ｐゴシック" pitchFamily="-105" charset="-128"/>
                <a:cs typeface="ＭＳ Ｐゴシック" pitchFamily="-105" charset="-128"/>
              </a:rPr>
              <a:t>STRATEGY</a:t>
            </a:r>
          </a:p>
        </p:txBody>
      </p:sp>
      <p:grpSp>
        <p:nvGrpSpPr>
          <p:cNvPr id="24588" name="Grupper 5"/>
          <p:cNvGrpSpPr>
            <a:grpSpLocks/>
          </p:cNvGrpSpPr>
          <p:nvPr/>
        </p:nvGrpSpPr>
        <p:grpSpPr bwMode="auto">
          <a:xfrm>
            <a:off x="-38100" y="5532438"/>
            <a:ext cx="9296400" cy="1325562"/>
            <a:chOff x="-38100" y="5366940"/>
            <a:chExt cx="9296400" cy="1325917"/>
          </a:xfrm>
        </p:grpSpPr>
        <p:sp>
          <p:nvSpPr>
            <p:cNvPr id="29" name="Rektangel 108"/>
            <p:cNvSpPr/>
            <p:nvPr/>
          </p:nvSpPr>
          <p:spPr>
            <a:xfrm>
              <a:off x="-3175" y="5549551"/>
              <a:ext cx="9226550" cy="1143306"/>
            </a:xfrm>
            <a:prstGeom prst="rect">
              <a:avLst/>
            </a:prstGeom>
            <a:gradFill rotWithShape="1">
              <a:gsLst>
                <a:gs pos="0">
                  <a:srgbClr val="E6E6E6">
                    <a:lumMod val="25000"/>
                  </a:srgbClr>
                </a:gs>
                <a:gs pos="100000">
                  <a:srgbClr val="E6E6E6">
                    <a:lumMod val="1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6E6E6">
                  <a:lumMod val="1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  <a:cs typeface="ＭＳ Ｐゴシック" pitchFamily="-108" charset="-128"/>
              </a:endParaRPr>
            </a:p>
          </p:txBody>
        </p:sp>
        <p:grpSp>
          <p:nvGrpSpPr>
            <p:cNvPr id="24591" name="Grupper 13"/>
            <p:cNvGrpSpPr>
              <a:grpSpLocks/>
            </p:cNvGrpSpPr>
            <p:nvPr/>
          </p:nvGrpSpPr>
          <p:grpSpPr bwMode="auto">
            <a:xfrm>
              <a:off x="-38100" y="5366940"/>
              <a:ext cx="9296400" cy="212782"/>
              <a:chOff x="0" y="1536700"/>
              <a:chExt cx="9144000" cy="317275"/>
            </a:xfrm>
          </p:grpSpPr>
          <p:sp>
            <p:nvSpPr>
              <p:cNvPr id="31" name="Rektangel 110"/>
              <p:cNvSpPr/>
              <p:nvPr/>
            </p:nvSpPr>
            <p:spPr>
              <a:xfrm>
                <a:off x="0" y="1536700"/>
                <a:ext cx="9144000" cy="317275"/>
              </a:xfrm>
              <a:prstGeom prst="rect">
                <a:avLst/>
              </a:prstGeom>
              <a:gradFill flip="none" rotWithShape="1">
                <a:gsLst>
                  <a:gs pos="38000">
                    <a:srgbClr val="176FA2"/>
                  </a:gs>
                  <a:gs pos="0">
                    <a:srgbClr val="74F4FF"/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a-DK" kern="0">
                  <a:solidFill>
                    <a:sysClr val="window" lastClr="FFFFFF"/>
                  </a:solidFill>
                  <a:latin typeface="Calibri"/>
                  <a:cs typeface="ＭＳ Ｐゴシック" pitchFamily="-108" charset="-128"/>
                </a:endParaRPr>
              </a:p>
            </p:txBody>
          </p:sp>
          <p:sp>
            <p:nvSpPr>
              <p:cNvPr id="32" name="Rektangel 111"/>
              <p:cNvSpPr/>
              <p:nvPr/>
            </p:nvSpPr>
            <p:spPr>
              <a:xfrm>
                <a:off x="0" y="1574800"/>
                <a:ext cx="9144000" cy="152400"/>
              </a:xfrm>
              <a:prstGeom prst="rect">
                <a:avLst/>
              </a:prstGeom>
              <a:gradFill rotWithShape="1">
                <a:gsLst>
                  <a:gs pos="100000">
                    <a:srgbClr val="FFFCF9">
                      <a:alpha val="79000"/>
                    </a:srgbClr>
                  </a:gs>
                  <a:gs pos="0">
                    <a:srgbClr val="E6E6E6">
                      <a:tint val="50000"/>
                      <a:shade val="100000"/>
                      <a:satMod val="350000"/>
                      <a:alpha val="0"/>
                    </a:srgb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>
                  <a:solidFill>
                    <a:sysClr val="window" lastClr="FFFFFF"/>
                  </a:solidFill>
                  <a:latin typeface="Calibri"/>
                  <a:cs typeface="ＭＳ Ｐゴシック" pitchFamily="-108" charset="-128"/>
                </a:endParaRPr>
              </a:p>
            </p:txBody>
          </p:sp>
        </p:grpSp>
      </p:grp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2711450" y="5927725"/>
            <a:ext cx="3746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defTabSz="801688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38279" y="771622"/>
            <a:ext cx="58753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i="1" noProof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-108" charset="0"/>
                <a:cs typeface="Arial" charset="0"/>
              </a:rPr>
              <a:t>Thank You</a:t>
            </a:r>
            <a:endParaRPr lang="en-US" sz="6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769" y="5816897"/>
            <a:ext cx="86244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GST Compliance Completed</a:t>
            </a:r>
            <a:endParaRPr lang="en-US" sz="48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75" y="0"/>
            <a:ext cx="2189925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2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5" grpId="0"/>
    </p:bldLst>
  </p:timing>
</p:sld>
</file>

<file path=ppt/theme/theme1.xml><?xml version="1.0" encoding="utf-8"?>
<a:theme xmlns:a="http://schemas.openxmlformats.org/drawingml/2006/main" name="Slideshop_business_strateg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4E9DBE-A48A-42A4-BC2E-428F51C2B2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Slideshop_business_strategy</Template>
  <TotalTime>855</TotalTime>
  <Words>260</Words>
  <Application>Microsoft Office PowerPoint</Application>
  <PresentationFormat>On-screen Show (4:3)</PresentationFormat>
  <Paragraphs>99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Arial Narrow</vt:lpstr>
      <vt:lpstr>Calibri</vt:lpstr>
      <vt:lpstr>Times New Roman</vt:lpstr>
      <vt:lpstr>Wingdings 2</vt:lpstr>
      <vt:lpstr>Slideshop_business_strategy</vt:lpstr>
      <vt:lpstr>C:\Users\Simon\Desktop\gst\GST eVoucher SME Corp  - 11Aug2014.pptx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Goods And  Services Tax (GST)</vt:lpstr>
      <vt:lpstr>Outline -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Jiunn Yih Lee</cp:lastModifiedBy>
  <cp:revision>79</cp:revision>
  <dcterms:created xsi:type="dcterms:W3CDTF">2014-04-15T09:31:08Z</dcterms:created>
  <dcterms:modified xsi:type="dcterms:W3CDTF">2014-08-29T14:20:55Z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TC018754819991</vt:lpwstr>
  </property>
</Properties>
</file>